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1" r:id="rId1"/>
  </p:sldMasterIdLst>
  <p:notesMasterIdLst>
    <p:notesMasterId r:id="rId9"/>
  </p:notesMasterIdLst>
  <p:handoutMasterIdLst>
    <p:handoutMasterId r:id="rId10"/>
  </p:handoutMasterIdLst>
  <p:sldIdLst>
    <p:sldId id="298" r:id="rId2"/>
    <p:sldId id="300" r:id="rId3"/>
    <p:sldId id="303" r:id="rId4"/>
    <p:sldId id="304" r:id="rId5"/>
    <p:sldId id="302" r:id="rId6"/>
    <p:sldId id="305" r:id="rId7"/>
    <p:sldId id="306" r:id="rId8"/>
  </p:sldIdLst>
  <p:sldSz cx="9144000" cy="6858000" type="screen4x3"/>
  <p:notesSz cx="6934200" cy="9232900"/>
  <p:defaultTextStyle>
    <a:defPPr>
      <a:defRPr lang="en-US"/>
    </a:defPPr>
    <a:lvl1pPr algn="ctr" rtl="0" eaLnBrk="0" fontAlgn="base" hangingPunct="0">
      <a:spcBef>
        <a:spcPct val="0"/>
      </a:spcBef>
      <a:spcAft>
        <a:spcPct val="0"/>
      </a:spcAft>
      <a:defRPr sz="14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ctr" rtl="0" eaLnBrk="0" fontAlgn="base" hangingPunct="0">
      <a:spcBef>
        <a:spcPct val="0"/>
      </a:spcBef>
      <a:spcAft>
        <a:spcPct val="0"/>
      </a:spcAft>
      <a:defRPr sz="14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ctr" rtl="0" eaLnBrk="0" fontAlgn="base" hangingPunct="0">
      <a:spcBef>
        <a:spcPct val="0"/>
      </a:spcBef>
      <a:spcAft>
        <a:spcPct val="0"/>
      </a:spcAft>
      <a:defRPr sz="14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ctr" rtl="0" eaLnBrk="0" fontAlgn="base" hangingPunct="0">
      <a:spcBef>
        <a:spcPct val="0"/>
      </a:spcBef>
      <a:spcAft>
        <a:spcPct val="0"/>
      </a:spcAft>
      <a:defRPr sz="14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ctr" rtl="0" eaLnBrk="0" fontAlgn="base" hangingPunct="0">
      <a:spcBef>
        <a:spcPct val="0"/>
      </a:spcBef>
      <a:spcAft>
        <a:spcPct val="0"/>
      </a:spcAft>
      <a:defRPr sz="14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4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14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14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1400"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CC"/>
    <a:srgbClr val="800000"/>
    <a:srgbClr val="A50021"/>
    <a:srgbClr val="DDDDDD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8898" autoAdjust="0"/>
    <p:restoredTop sz="94660"/>
  </p:normalViewPr>
  <p:slideViewPr>
    <p:cSldViewPr>
      <p:cViewPr varScale="1">
        <p:scale>
          <a:sx n="91" d="100"/>
          <a:sy n="91" d="100"/>
        </p:scale>
        <p:origin x="1522" y="77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0"/>
            <a:ext cx="3004610" cy="4616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72" tIns="46186" rIns="92372" bIns="46186" numCol="1" anchor="t" anchorCtr="0" compatLnSpc="1">
            <a:prstTxWarp prst="textNoShape">
              <a:avLst/>
            </a:prstTxWarp>
          </a:bodyPr>
          <a:lstStyle>
            <a:lvl1pPr algn="l" defTabSz="924414" eaLnBrk="1" hangingPunct="1">
              <a:defRPr sz="1200"/>
            </a:lvl1pPr>
          </a:lstStyle>
          <a:p>
            <a:endParaRPr lang="en-US" dirty="0"/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28018" y="0"/>
            <a:ext cx="3004610" cy="4616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72" tIns="46186" rIns="92372" bIns="46186" numCol="1" anchor="t" anchorCtr="0" compatLnSpc="1">
            <a:prstTxWarp prst="textNoShape">
              <a:avLst/>
            </a:prstTxWarp>
          </a:bodyPr>
          <a:lstStyle>
            <a:lvl1pPr algn="r" defTabSz="924414" eaLnBrk="1" hangingPunct="1">
              <a:defRPr sz="1200"/>
            </a:lvl1pPr>
          </a:lstStyle>
          <a:p>
            <a:endParaRPr lang="en-US" dirty="0"/>
          </a:p>
        </p:txBody>
      </p:sp>
      <p:sp>
        <p:nvSpPr>
          <p:cNvPr id="2458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1" y="8769675"/>
            <a:ext cx="3004610" cy="4616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72" tIns="46186" rIns="92372" bIns="46186" numCol="1" anchor="b" anchorCtr="0" compatLnSpc="1">
            <a:prstTxWarp prst="textNoShape">
              <a:avLst/>
            </a:prstTxWarp>
          </a:bodyPr>
          <a:lstStyle>
            <a:lvl1pPr algn="l" defTabSz="924414" eaLnBrk="1" hangingPunct="1">
              <a:defRPr sz="1200"/>
            </a:lvl1pPr>
          </a:lstStyle>
          <a:p>
            <a:endParaRPr lang="en-US" dirty="0"/>
          </a:p>
        </p:txBody>
      </p:sp>
      <p:sp>
        <p:nvSpPr>
          <p:cNvPr id="2458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28018" y="8769675"/>
            <a:ext cx="3004610" cy="4616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72" tIns="46186" rIns="92372" bIns="46186" numCol="1" anchor="b" anchorCtr="0" compatLnSpc="1">
            <a:prstTxWarp prst="textNoShape">
              <a:avLst/>
            </a:prstTxWarp>
          </a:bodyPr>
          <a:lstStyle>
            <a:lvl1pPr algn="r" defTabSz="924414" eaLnBrk="1" hangingPunct="1">
              <a:defRPr sz="1200"/>
            </a:lvl1pPr>
          </a:lstStyle>
          <a:p>
            <a:fld id="{27B8BD4B-8B4C-4C2A-95AE-C762C50880DB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  <p:hf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0"/>
            <a:ext cx="3004610" cy="4616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72" tIns="46186" rIns="92372" bIns="46186" numCol="1" anchor="t" anchorCtr="0" compatLnSpc="1">
            <a:prstTxWarp prst="textNoShape">
              <a:avLst/>
            </a:prstTxWarp>
          </a:bodyPr>
          <a:lstStyle>
            <a:lvl1pPr algn="l" defTabSz="924414" eaLnBrk="1" hangingPunct="1">
              <a:defRPr sz="1200"/>
            </a:lvl1pPr>
          </a:lstStyle>
          <a:p>
            <a:endParaRPr lang="en-US" dirty="0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28018" y="0"/>
            <a:ext cx="3004610" cy="4616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72" tIns="46186" rIns="92372" bIns="46186" numCol="1" anchor="t" anchorCtr="0" compatLnSpc="1">
            <a:prstTxWarp prst="textNoShape">
              <a:avLst/>
            </a:prstTxWarp>
          </a:bodyPr>
          <a:lstStyle>
            <a:lvl1pPr algn="r" defTabSz="924414" eaLnBrk="1" hangingPunct="1">
              <a:defRPr sz="1200"/>
            </a:lvl1pPr>
          </a:lstStyle>
          <a:p>
            <a:endParaRPr lang="en-US" dirty="0"/>
          </a:p>
        </p:txBody>
      </p:sp>
      <p:sp>
        <p:nvSpPr>
          <p:cNvPr id="614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58875" y="692150"/>
            <a:ext cx="4616450" cy="346233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61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93735" y="4385628"/>
            <a:ext cx="5546731" cy="41548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72" tIns="46186" rIns="92372" bIns="4618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" y="8769675"/>
            <a:ext cx="3004610" cy="4616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72" tIns="46186" rIns="92372" bIns="46186" numCol="1" anchor="b" anchorCtr="0" compatLnSpc="1">
            <a:prstTxWarp prst="textNoShape">
              <a:avLst/>
            </a:prstTxWarp>
          </a:bodyPr>
          <a:lstStyle>
            <a:lvl1pPr algn="l" defTabSz="924414" eaLnBrk="1" hangingPunct="1">
              <a:defRPr sz="1200"/>
            </a:lvl1pPr>
          </a:lstStyle>
          <a:p>
            <a:endParaRPr lang="en-US" dirty="0"/>
          </a:p>
        </p:txBody>
      </p:sp>
      <p:sp>
        <p:nvSpPr>
          <p:cNvPr id="61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28018" y="8769675"/>
            <a:ext cx="3004610" cy="4616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72" tIns="46186" rIns="92372" bIns="46186" numCol="1" anchor="b" anchorCtr="0" compatLnSpc="1">
            <a:prstTxWarp prst="textNoShape">
              <a:avLst/>
            </a:prstTxWarp>
          </a:bodyPr>
          <a:lstStyle>
            <a:lvl1pPr algn="r" defTabSz="924414" eaLnBrk="1" hangingPunct="1">
              <a:defRPr sz="1200"/>
            </a:lvl1pPr>
          </a:lstStyle>
          <a:p>
            <a:fld id="{6782C7C1-071B-4FC2-AC33-FA3054A7B523}" type="slidenum">
              <a:rPr lang="en-US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dt="0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en-US" dirty="0"/>
              <a:t>Click to edit Master title style</a:t>
            </a:r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15 November 2011</a:t>
            </a:r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F540BC-E608-4E50-B2C3-C8ADCF22B92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/>
              <a:t>Click to edit Master subtitle style</a:t>
            </a:r>
          </a:p>
        </p:txBody>
      </p:sp>
    </p:spTree>
  </p:cSld>
  <p:clrMapOvr>
    <a:masterClrMapping/>
  </p:clrMapOvr>
  <p:transition>
    <p:fade thruBlk="1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15 November 2011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3F7CF0-D925-4FCA-A2D4-C91A8A90AD76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>
    <p:fade thruBlk="1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15 November 2011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850F1-ECFC-45BC-ACAE-8311F58BF638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>
    <p:fade thruBlk="1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74638"/>
            <a:ext cx="8763000" cy="1143000"/>
          </a:xfrm>
        </p:spPr>
        <p:txBody>
          <a:bodyPr>
            <a:normAutofit/>
          </a:bodyPr>
          <a:lstStyle>
            <a:lvl1pPr>
              <a:defRPr sz="4400"/>
            </a:lvl1pPr>
          </a:lstStyle>
          <a:p>
            <a:r>
              <a:rPr kumimoji="0"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dirty="0"/>
              <a:t>Click to edit Master text styles</a:t>
            </a:r>
          </a:p>
          <a:p>
            <a:pPr lvl="1" eaLnBrk="1" latinLnBrk="0" hangingPunct="1"/>
            <a:r>
              <a:rPr lang="en-US" dirty="0"/>
              <a:t>Second level</a:t>
            </a:r>
          </a:p>
          <a:p>
            <a:pPr lvl="2" eaLnBrk="1" latinLnBrk="0" hangingPunct="1"/>
            <a:r>
              <a:rPr lang="en-US" dirty="0"/>
              <a:t>Third level</a:t>
            </a:r>
          </a:p>
          <a:p>
            <a:pPr lvl="3" eaLnBrk="1" latinLnBrk="0" hangingPunct="1"/>
            <a:r>
              <a:rPr lang="en-US" dirty="0"/>
              <a:t>Fourth level</a:t>
            </a:r>
          </a:p>
          <a:p>
            <a:pPr lvl="4" eaLnBrk="1" latinLnBrk="0" hangingPunct="1"/>
            <a:r>
              <a:rPr lang="en-US" dirty="0"/>
              <a:t>Fifth level</a:t>
            </a:r>
            <a:endParaRPr kumimoji="0" lang="en-US" dirty="0"/>
          </a:p>
        </p:txBody>
      </p:sp>
    </p:spTree>
  </p:cSld>
  <p:clrMapOvr>
    <a:masterClrMapping/>
  </p:clrMapOvr>
  <p:transition>
    <p:fade thruBlk="1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15 November 2011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5E969E8D-6DAF-41BE-8549-9061A879A51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 thruBlk="1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15 November 2011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5A1780-7AD1-4C60-987F-97B7784979B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>
    <p:fade thruBlk="1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15 November 2011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07B3C1-B9F1-4BEE-9F32-37FF83E74F76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>
    <p:fade thruBlk="1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15 November 2011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CC6790-D6CF-4456-886D-2B910DA96EB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>
    <p:fade thruBlk="1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15 November 2011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664D9D-61FE-491F-B277-CD1C02DD73E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>
    <p:fade thruBlk="1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15 November 2011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06A3CB-D371-4DD0-9DBB-4EAD596779B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>
    <p:fade thruBlk="1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en-US" dirty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15 November 2011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9F6987-2541-4A9E-8096-D57769A70AC7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>
    <p:fade thruBlk="1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en-US" dirty="0"/>
              <a:t>Click to edit Master title style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dirty="0"/>
              <a:t>Click to edit Master text styles</a:t>
            </a:r>
          </a:p>
          <a:p>
            <a:pPr lvl="1" eaLnBrk="1" latinLnBrk="0" hangingPunct="1"/>
            <a:r>
              <a:rPr kumimoji="0" lang="en-US" dirty="0"/>
              <a:t>Second level</a:t>
            </a:r>
          </a:p>
          <a:p>
            <a:pPr lvl="2" eaLnBrk="1" latinLnBrk="0" hangingPunct="1"/>
            <a:r>
              <a:rPr kumimoji="0" lang="en-US" dirty="0"/>
              <a:t>Third level</a:t>
            </a:r>
          </a:p>
          <a:p>
            <a:pPr lvl="3" eaLnBrk="1" latinLnBrk="0" hangingPunct="1"/>
            <a:r>
              <a:rPr kumimoji="0" lang="en-US" dirty="0"/>
              <a:t>Fourth level</a:t>
            </a:r>
          </a:p>
          <a:p>
            <a:pPr lvl="4" eaLnBrk="1" latinLnBrk="0" hangingPunct="1"/>
            <a:r>
              <a:rPr kumimoji="0" lang="en-US" dirty="0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457200" y="6019800"/>
            <a:ext cx="8229600" cy="70167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8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r>
              <a:rPr lang="en-US" dirty="0"/>
              <a:t>15 November 2011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457200" y="6019800"/>
            <a:ext cx="8229600" cy="70167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8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457200" y="6019800"/>
            <a:ext cx="8229600" cy="70167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8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1B93C49A-3834-4518-958D-5FED2F07D57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transition>
    <p:fade thruBlk="1"/>
  </p:transition>
  <p:hf hdr="0"/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5">
            <a:extLst>
              <a:ext uri="{FF2B5EF4-FFF2-40B4-BE49-F238E27FC236}">
                <a16:creationId xmlns:a16="http://schemas.microsoft.com/office/drawing/2014/main" id="{F28C8D06-5B0A-45EE-96A2-DF3A07088D84}"/>
              </a:ext>
            </a:extLst>
          </p:cNvPr>
          <p:cNvSpPr txBox="1">
            <a:spLocks/>
          </p:cNvSpPr>
          <p:nvPr/>
        </p:nvSpPr>
        <p:spPr>
          <a:xfrm>
            <a:off x="228600" y="304800"/>
            <a:ext cx="8763000" cy="1143000"/>
          </a:xfrm>
          <a:prstGeom prst="rect">
            <a:avLst/>
          </a:prstGeom>
        </p:spPr>
        <p:txBody>
          <a:bodyPr vert="horz" anchor="ctr">
            <a:normAutofit fontScale="92500"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>
            <a:lvl1pPr algn="ctr" rtl="0" eaLnBrk="1" latinLnBrk="0" hangingPunct="1">
              <a:spcBef>
                <a:spcPct val="0"/>
              </a:spcBef>
              <a:buNone/>
              <a:defRPr kumimoji="0" sz="4400" b="1" kern="1200" cap="none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en-US" dirty="0"/>
              <a:t>IPRC Ned Gravel 2024 Summary</a:t>
            </a:r>
          </a:p>
        </p:txBody>
      </p:sp>
      <p:sp>
        <p:nvSpPr>
          <p:cNvPr id="10" name="Content Placeholder 16">
            <a:extLst>
              <a:ext uri="{FF2B5EF4-FFF2-40B4-BE49-F238E27FC236}">
                <a16:creationId xmlns:a16="http://schemas.microsoft.com/office/drawing/2014/main" id="{54AD3C1A-1586-402A-9624-C3E0A6866D0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600200"/>
            <a:ext cx="8229600" cy="4709160"/>
          </a:xfrm>
        </p:spPr>
        <p:txBody>
          <a:bodyPr>
            <a:normAutofit/>
          </a:bodyPr>
          <a:lstStyle/>
          <a:p>
            <a:r>
              <a:rPr lang="en-US" dirty="0">
                <a:latin typeface="+mj-lt"/>
              </a:rPr>
              <a:t>July 13, 2023 (Saturday)</a:t>
            </a:r>
          </a:p>
          <a:p>
            <a:pPr lvl="1"/>
            <a:r>
              <a:rPr lang="en-US" dirty="0">
                <a:latin typeface="+mj-lt"/>
              </a:rPr>
              <a:t>Hot day. Water was an issue.</a:t>
            </a:r>
          </a:p>
          <a:p>
            <a:r>
              <a:rPr lang="en-US" dirty="0">
                <a:latin typeface="+mj-lt"/>
              </a:rPr>
              <a:t>Checkpoints</a:t>
            </a:r>
          </a:p>
          <a:p>
            <a:pPr lvl="1"/>
            <a:r>
              <a:rPr lang="en-US" dirty="0">
                <a:latin typeface="+mj-lt"/>
              </a:rPr>
              <a:t>Net Control (Guercio): Scott W0SJE, Rob KE0SOW</a:t>
            </a:r>
          </a:p>
          <a:p>
            <a:pPr lvl="1"/>
            <a:r>
              <a:rPr lang="en-US" dirty="0">
                <a:latin typeface="+mj-lt"/>
              </a:rPr>
              <a:t>Mammoth Gulch: Tom, KD5ZDT</a:t>
            </a:r>
          </a:p>
          <a:p>
            <a:pPr lvl="1"/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Missouri </a:t>
            </a:r>
            <a:r>
              <a:rPr lang="en-US" dirty="0">
                <a:latin typeface="+mj-lt"/>
              </a:rPr>
              <a:t>Gulch: Rick, KK0COP</a:t>
            </a:r>
          </a:p>
          <a:p>
            <a:pPr lvl="1"/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Switzerland Trailhead: Matt KD0PYK</a:t>
            </a:r>
          </a:p>
          <a:p>
            <a:pPr lvl="1"/>
            <a:r>
              <a:rPr lang="en-US" dirty="0">
                <a:latin typeface="+mj-lt"/>
              </a:rPr>
              <a:t>Gold Hill: Don, K0DBL</a:t>
            </a:r>
          </a:p>
          <a:p>
            <a:pPr lvl="1"/>
            <a:r>
              <a:rPr lang="en-US" dirty="0">
                <a:latin typeface="+mj-lt"/>
              </a:rPr>
              <a:t>Gold Run Rd. / 4 Mile: Ben, KF0OKA</a:t>
            </a:r>
          </a:p>
          <a:p>
            <a:pPr lvl="1"/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4DE2072-F12E-F42A-C247-18AED37ED45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0800" y="3581400"/>
            <a:ext cx="2413000" cy="1809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7104199"/>
      </p:ext>
    </p:extLst>
  </p:cSld>
  <p:clrMapOvr>
    <a:masterClrMapping/>
  </p:clrMapOvr>
  <p:transition>
    <p:fade thruBlk="1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90428636-F746-FB0C-183D-FB88BE7ED1B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-127000" y="736600"/>
            <a:ext cx="3454400" cy="25908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08702CFC-7BB7-4F9F-FB11-66442DE616F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0600" y="0"/>
            <a:ext cx="3979336" cy="2984502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3730BD78-9220-60E8-66C3-AD6FFECBE42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857500" y="3629025"/>
            <a:ext cx="3429000" cy="2571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9131273"/>
      </p:ext>
    </p:extLst>
  </p:cSld>
  <p:clrMapOvr>
    <a:masterClrMapping/>
  </p:clrMapOvr>
  <p:transition>
    <p:fade thruBlk="1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F9F9A996-31D6-C325-2590-766B455C6F2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228600"/>
            <a:ext cx="3454400" cy="25908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CF2C602A-8FDB-5B5F-E757-8F74D2C8669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407565"/>
            <a:ext cx="3672980" cy="275473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A0786FF8-FF91-C314-F70C-8C93A66DADE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2700" y="3421485"/>
            <a:ext cx="4038600" cy="3028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8506966"/>
      </p:ext>
    </p:extLst>
  </p:cSld>
  <p:clrMapOvr>
    <a:masterClrMapping/>
  </p:clrMapOvr>
  <p:transition>
    <p:fade thruBlk="1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2EDEFA73-D256-BD49-0B66-3732B192F27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3000" y="381000"/>
            <a:ext cx="3886200" cy="291465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241985FB-6384-A5A0-C7B2-12AF8502E13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1" y="685800"/>
            <a:ext cx="3657600" cy="27432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2F1F5350-4B28-45CD-23F4-07642FEDDF2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1" y="3581400"/>
            <a:ext cx="3886200" cy="291465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51D605DE-073D-62BF-9E81-CF8456956723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5532" y="3603771"/>
            <a:ext cx="3759200" cy="2819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572004"/>
      </p:ext>
    </p:extLst>
  </p:cSld>
  <p:clrMapOvr>
    <a:masterClrMapping/>
  </p:clrMapOvr>
  <p:transition>
    <p:fade thruBlk="1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5">
            <a:extLst>
              <a:ext uri="{FF2B5EF4-FFF2-40B4-BE49-F238E27FC236}">
                <a16:creationId xmlns:a16="http://schemas.microsoft.com/office/drawing/2014/main" id="{F28C8D06-5B0A-45EE-96A2-DF3A07088D84}"/>
              </a:ext>
            </a:extLst>
          </p:cNvPr>
          <p:cNvSpPr txBox="1">
            <a:spLocks/>
          </p:cNvSpPr>
          <p:nvPr/>
        </p:nvSpPr>
        <p:spPr>
          <a:xfrm>
            <a:off x="228600" y="304800"/>
            <a:ext cx="87630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>
            <a:lvl1pPr algn="ctr" rtl="0" eaLnBrk="1" latinLnBrk="0" hangingPunct="1">
              <a:spcBef>
                <a:spcPct val="0"/>
              </a:spcBef>
              <a:buNone/>
              <a:defRPr kumimoji="0" sz="4400" b="1" kern="1200" cap="none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en-US" dirty="0"/>
              <a:t>IPRC Ned Gravel Event Recap</a:t>
            </a:r>
          </a:p>
        </p:txBody>
      </p:sp>
      <p:sp>
        <p:nvSpPr>
          <p:cNvPr id="10" name="Content Placeholder 16">
            <a:extLst>
              <a:ext uri="{FF2B5EF4-FFF2-40B4-BE49-F238E27FC236}">
                <a16:creationId xmlns:a16="http://schemas.microsoft.com/office/drawing/2014/main" id="{54AD3C1A-1586-402A-9624-C3E0A6866D0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09160"/>
          </a:xfrm>
        </p:spPr>
        <p:txBody>
          <a:bodyPr>
            <a:normAutofit/>
          </a:bodyPr>
          <a:lstStyle/>
          <a:p>
            <a:r>
              <a:rPr lang="en-US" dirty="0">
                <a:latin typeface="+mj-lt"/>
              </a:rPr>
              <a:t>Ultra rider count confirmed by Rick at Missouri Gulch</a:t>
            </a:r>
          </a:p>
          <a:p>
            <a:r>
              <a:rPr lang="en-US" dirty="0">
                <a:latin typeface="+mj-lt"/>
              </a:rPr>
              <a:t>Early crash of 5 riders handled by medical and relayed to net control</a:t>
            </a:r>
          </a:p>
          <a:p>
            <a:pPr lvl="1"/>
            <a:r>
              <a:rPr lang="en-US" dirty="0">
                <a:latin typeface="+mj-lt"/>
              </a:rPr>
              <a:t>1 rider taken by ambulance; bike and wallet missing</a:t>
            </a:r>
          </a:p>
          <a:p>
            <a:r>
              <a:rPr lang="en-US" dirty="0">
                <a:latin typeface="+mj-lt"/>
              </a:rPr>
              <a:t>Water transferred between checkpoints</a:t>
            </a:r>
          </a:p>
          <a:p>
            <a:endParaRPr lang="en-US" dirty="0">
              <a:latin typeface="+mj-lt"/>
            </a:endParaRPr>
          </a:p>
          <a:p>
            <a:endParaRPr lang="en-US" dirty="0">
              <a:latin typeface="+mj-lt"/>
            </a:endParaRPr>
          </a:p>
          <a:p>
            <a:pPr lvl="1"/>
            <a:endParaRPr lang="en-US" dirty="0">
              <a:latin typeface="+mj-lt"/>
            </a:endParaRPr>
          </a:p>
          <a:p>
            <a:pPr lvl="2"/>
            <a:endParaRPr lang="en-US" dirty="0">
              <a:latin typeface="+mj-lt"/>
            </a:endParaRPr>
          </a:p>
          <a:p>
            <a:pPr lvl="2"/>
            <a:endParaRPr lang="en-US" dirty="0">
              <a:latin typeface="+mj-lt"/>
            </a:endParaRPr>
          </a:p>
          <a:p>
            <a:pPr lvl="1"/>
            <a:endParaRPr lang="en-US" dirty="0">
              <a:latin typeface="+mj-lt"/>
            </a:endParaRPr>
          </a:p>
          <a:p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724BCFF-1D82-B4F2-7B91-CEE10989D0D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1800" y="4800600"/>
            <a:ext cx="2540000" cy="190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7746029"/>
      </p:ext>
    </p:extLst>
  </p:cSld>
  <p:clrMapOvr>
    <a:masterClrMapping/>
  </p:clrMapOvr>
  <p:transition>
    <p:fade thruBlk="1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5">
            <a:extLst>
              <a:ext uri="{FF2B5EF4-FFF2-40B4-BE49-F238E27FC236}">
                <a16:creationId xmlns:a16="http://schemas.microsoft.com/office/drawing/2014/main" id="{F28C8D06-5B0A-45EE-96A2-DF3A07088D84}"/>
              </a:ext>
            </a:extLst>
          </p:cNvPr>
          <p:cNvSpPr txBox="1">
            <a:spLocks/>
          </p:cNvSpPr>
          <p:nvPr/>
        </p:nvSpPr>
        <p:spPr>
          <a:xfrm>
            <a:off x="228600" y="304800"/>
            <a:ext cx="87630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>
            <a:lvl1pPr algn="ctr" rtl="0" eaLnBrk="1" latinLnBrk="0" hangingPunct="1">
              <a:spcBef>
                <a:spcPct val="0"/>
              </a:spcBef>
              <a:buNone/>
              <a:defRPr kumimoji="0" sz="4400" b="1" kern="1200" cap="none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en-US" dirty="0"/>
              <a:t>IPRC Ned Gravel Notes</a:t>
            </a:r>
          </a:p>
        </p:txBody>
      </p:sp>
      <p:sp>
        <p:nvSpPr>
          <p:cNvPr id="10" name="Content Placeholder 16">
            <a:extLst>
              <a:ext uri="{FF2B5EF4-FFF2-40B4-BE49-F238E27FC236}">
                <a16:creationId xmlns:a16="http://schemas.microsoft.com/office/drawing/2014/main" id="{54AD3C1A-1586-402A-9624-C3E0A6866D0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09160"/>
          </a:xfrm>
        </p:spPr>
        <p:txBody>
          <a:bodyPr>
            <a:normAutofit fontScale="92500" lnSpcReduction="20000"/>
          </a:bodyPr>
          <a:lstStyle/>
          <a:p>
            <a:r>
              <a:rPr lang="en-US" dirty="0">
                <a:latin typeface="+mj-lt"/>
              </a:rPr>
              <a:t>Radio coverage was as expected</a:t>
            </a:r>
          </a:p>
          <a:p>
            <a:pPr lvl="1"/>
            <a:r>
              <a:rPr lang="en-US" dirty="0">
                <a:latin typeface="+mj-lt"/>
              </a:rPr>
              <a:t>W0NED</a:t>
            </a:r>
          </a:p>
          <a:p>
            <a:pPr lvl="1"/>
            <a:r>
              <a:rPr lang="en-US" dirty="0">
                <a:latin typeface="+mj-lt"/>
              </a:rPr>
              <a:t>Airlink</a:t>
            </a:r>
          </a:p>
          <a:p>
            <a:r>
              <a:rPr lang="en-US" dirty="0">
                <a:latin typeface="+mj-lt"/>
              </a:rPr>
              <a:t>My Comments</a:t>
            </a:r>
          </a:p>
          <a:p>
            <a:pPr lvl="1"/>
            <a:r>
              <a:rPr lang="en-US" dirty="0">
                <a:latin typeface="+mj-lt"/>
              </a:rPr>
              <a:t>2 shifts for long duration checkpoints</a:t>
            </a:r>
          </a:p>
          <a:p>
            <a:pPr lvl="2"/>
            <a:r>
              <a:rPr lang="en-US" dirty="0">
                <a:latin typeface="+mj-lt"/>
              </a:rPr>
              <a:t>Net control</a:t>
            </a:r>
          </a:p>
          <a:p>
            <a:pPr lvl="2"/>
            <a:r>
              <a:rPr lang="en-US" dirty="0">
                <a:latin typeface="+mj-lt"/>
              </a:rPr>
              <a:t>Switzerland Trailhead</a:t>
            </a:r>
          </a:p>
          <a:p>
            <a:pPr lvl="2"/>
            <a:r>
              <a:rPr lang="en-US" dirty="0">
                <a:latin typeface="+mj-lt"/>
              </a:rPr>
              <a:t>Fresh operators for late rider status</a:t>
            </a:r>
          </a:p>
          <a:p>
            <a:pPr lvl="1"/>
            <a:r>
              <a:rPr lang="en-US" dirty="0">
                <a:latin typeface="+mj-lt"/>
              </a:rPr>
              <a:t>Medical staff coordination needs work</a:t>
            </a:r>
          </a:p>
          <a:p>
            <a:pPr lvl="2"/>
            <a:r>
              <a:rPr lang="en-US" dirty="0">
                <a:latin typeface="+mj-lt"/>
              </a:rPr>
              <a:t>Club member with their rover?</a:t>
            </a:r>
          </a:p>
          <a:p>
            <a:pPr lvl="1"/>
            <a:r>
              <a:rPr lang="en-US" dirty="0">
                <a:latin typeface="+mj-lt"/>
              </a:rPr>
              <a:t>Noise from music and announcements</a:t>
            </a:r>
          </a:p>
          <a:p>
            <a:pPr lvl="2"/>
            <a:r>
              <a:rPr lang="en-US" dirty="0">
                <a:latin typeface="+mj-lt"/>
              </a:rPr>
              <a:t>Bring 2 headphones and splitter</a:t>
            </a:r>
          </a:p>
          <a:p>
            <a:pPr lvl="1"/>
            <a:r>
              <a:rPr lang="en-US" dirty="0">
                <a:latin typeface="+mj-lt"/>
              </a:rPr>
              <a:t>Rider confusion at Sawmill / Switzerland Trail</a:t>
            </a:r>
          </a:p>
          <a:p>
            <a:pPr lvl="2"/>
            <a:r>
              <a:rPr lang="en-US" dirty="0">
                <a:latin typeface="+mj-lt"/>
              </a:rPr>
              <a:t>Flagger direction vs. </a:t>
            </a:r>
            <a:r>
              <a:rPr lang="en-US">
                <a:latin typeface="+mj-lt"/>
              </a:rPr>
              <a:t>signage</a:t>
            </a:r>
            <a:endParaRPr lang="en-US" dirty="0">
              <a:latin typeface="+mj-lt"/>
            </a:endParaRPr>
          </a:p>
          <a:p>
            <a:pPr lvl="2"/>
            <a:endParaRPr lang="en-US" dirty="0">
              <a:latin typeface="+mj-lt"/>
            </a:endParaRPr>
          </a:p>
          <a:p>
            <a:pPr lvl="2"/>
            <a:endParaRPr lang="en-US" dirty="0">
              <a:latin typeface="+mj-lt"/>
            </a:endParaRPr>
          </a:p>
          <a:p>
            <a:pPr lvl="1"/>
            <a:endParaRPr lang="en-US" dirty="0">
              <a:latin typeface="+mj-lt"/>
            </a:endParaRPr>
          </a:p>
          <a:p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pic>
        <p:nvPicPr>
          <p:cNvPr id="1026" name="Picture 2" descr="Super Notepad - Take notes, make lists, add reminders:Amazon.com:Appstore  for Android">
            <a:extLst>
              <a:ext uri="{FF2B5EF4-FFF2-40B4-BE49-F238E27FC236}">
                <a16:creationId xmlns:a16="http://schemas.microsoft.com/office/drawing/2014/main" id="{C654E960-37F8-33A1-1F62-EA87DBB050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7200" y="152400"/>
            <a:ext cx="914400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588A725E-E892-5BC4-DBD2-62F4A5546A2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6400" y="2667000"/>
            <a:ext cx="2235200" cy="167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3296325"/>
      </p:ext>
    </p:extLst>
  </p:cSld>
  <p:clrMapOvr>
    <a:masterClrMapping/>
  </p:clrMapOvr>
  <p:transition>
    <p:fade thruBlk="1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5">
            <a:extLst>
              <a:ext uri="{FF2B5EF4-FFF2-40B4-BE49-F238E27FC236}">
                <a16:creationId xmlns:a16="http://schemas.microsoft.com/office/drawing/2014/main" id="{F28C8D06-5B0A-45EE-96A2-DF3A07088D84}"/>
              </a:ext>
            </a:extLst>
          </p:cNvPr>
          <p:cNvSpPr txBox="1">
            <a:spLocks/>
          </p:cNvSpPr>
          <p:nvPr/>
        </p:nvSpPr>
        <p:spPr>
          <a:xfrm>
            <a:off x="228600" y="304800"/>
            <a:ext cx="87630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>
            <a:lvl1pPr algn="ctr" rtl="0" eaLnBrk="1" latinLnBrk="0" hangingPunct="1">
              <a:spcBef>
                <a:spcPct val="0"/>
              </a:spcBef>
              <a:buNone/>
              <a:defRPr kumimoji="0" sz="4400" b="1" kern="1200" cap="none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en-US" dirty="0"/>
              <a:t>IPRC Ned Gravel Notes</a:t>
            </a:r>
          </a:p>
        </p:txBody>
      </p:sp>
      <p:sp>
        <p:nvSpPr>
          <p:cNvPr id="10" name="Content Placeholder 16">
            <a:extLst>
              <a:ext uri="{FF2B5EF4-FFF2-40B4-BE49-F238E27FC236}">
                <a16:creationId xmlns:a16="http://schemas.microsoft.com/office/drawing/2014/main" id="{54AD3C1A-1586-402A-9624-C3E0A6866D0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09160"/>
          </a:xfrm>
        </p:spPr>
        <p:txBody>
          <a:bodyPr>
            <a:normAutofit fontScale="92500" lnSpcReduction="10000"/>
          </a:bodyPr>
          <a:lstStyle/>
          <a:p>
            <a:r>
              <a:rPr lang="en-US" dirty="0">
                <a:latin typeface="+mj-lt"/>
              </a:rPr>
              <a:t>Participant comments</a:t>
            </a:r>
          </a:p>
          <a:p>
            <a:pPr lvl="1"/>
            <a:r>
              <a:rPr lang="en-US" dirty="0">
                <a:latin typeface="+mj-lt"/>
              </a:rPr>
              <a:t>Rob KE0SOW</a:t>
            </a:r>
          </a:p>
          <a:p>
            <a:pPr lvl="2"/>
            <a:r>
              <a:rPr lang="en-US" dirty="0">
                <a:latin typeface="+mj-lt"/>
              </a:rPr>
              <a:t>Move net control next to medical</a:t>
            </a:r>
          </a:p>
          <a:p>
            <a:pPr lvl="2"/>
            <a:r>
              <a:rPr lang="en-US" dirty="0">
                <a:latin typeface="+mj-lt"/>
              </a:rPr>
              <a:t>More coordinated checkpoints with aid stations</a:t>
            </a:r>
          </a:p>
          <a:p>
            <a:pPr lvl="1"/>
            <a:r>
              <a:rPr lang="en-US" dirty="0">
                <a:latin typeface="+mj-lt"/>
              </a:rPr>
              <a:t>Tom, KD5ZDT</a:t>
            </a:r>
          </a:p>
          <a:p>
            <a:pPr lvl="1"/>
            <a:r>
              <a:rPr lang="en-US" dirty="0">
                <a:latin typeface="+mj-lt"/>
              </a:rPr>
              <a:t>Rick, KK0COP</a:t>
            </a:r>
          </a:p>
          <a:p>
            <a:pPr lvl="1"/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Matt KD0PYK</a:t>
            </a:r>
          </a:p>
          <a:p>
            <a:pPr lvl="1"/>
            <a:r>
              <a:rPr lang="en-US" dirty="0">
                <a:latin typeface="+mj-lt"/>
              </a:rPr>
              <a:t>Don, K0DBL</a:t>
            </a:r>
          </a:p>
          <a:p>
            <a:pPr lvl="2"/>
            <a:r>
              <a:rPr lang="en-US" dirty="0">
                <a:latin typeface="+mj-lt"/>
              </a:rPr>
              <a:t>Gold riders signage issue. Riders in opposite directions. Boulder Co. sheriff on site was helpful.</a:t>
            </a:r>
          </a:p>
          <a:p>
            <a:pPr lvl="1"/>
            <a:r>
              <a:rPr lang="en-US" dirty="0">
                <a:latin typeface="+mj-lt"/>
              </a:rPr>
              <a:t>Ben, KF0OKA</a:t>
            </a:r>
          </a:p>
          <a:p>
            <a:pPr lvl="2"/>
            <a:r>
              <a:rPr lang="en-US" dirty="0">
                <a:latin typeface="+mj-lt"/>
              </a:rPr>
              <a:t>1 injured rider. Course map would be helpful. Bear encounter resolved quickly.</a:t>
            </a:r>
          </a:p>
          <a:p>
            <a:endParaRPr lang="en-US" dirty="0">
              <a:latin typeface="+mj-lt"/>
            </a:endParaRPr>
          </a:p>
          <a:p>
            <a:pPr lvl="1"/>
            <a:endParaRPr lang="en-US" dirty="0">
              <a:latin typeface="+mj-lt"/>
            </a:endParaRPr>
          </a:p>
          <a:p>
            <a:pPr lvl="2"/>
            <a:endParaRPr lang="en-US" dirty="0">
              <a:latin typeface="+mj-lt"/>
            </a:endParaRPr>
          </a:p>
          <a:p>
            <a:pPr lvl="2"/>
            <a:endParaRPr lang="en-US" dirty="0">
              <a:latin typeface="+mj-lt"/>
            </a:endParaRPr>
          </a:p>
          <a:p>
            <a:pPr lvl="1"/>
            <a:endParaRPr lang="en-US" dirty="0">
              <a:latin typeface="+mj-lt"/>
            </a:endParaRPr>
          </a:p>
          <a:p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pic>
        <p:nvPicPr>
          <p:cNvPr id="1026" name="Picture 2" descr="Super Notepad - Take notes, make lists, add reminders:Amazon.com:Appstore  for Android">
            <a:extLst>
              <a:ext uri="{FF2B5EF4-FFF2-40B4-BE49-F238E27FC236}">
                <a16:creationId xmlns:a16="http://schemas.microsoft.com/office/drawing/2014/main" id="{C654E960-37F8-33A1-1F62-EA87DBB050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7200" y="152400"/>
            <a:ext cx="914400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47293242"/>
      </p:ext>
    </p:extLst>
  </p:cSld>
  <p:clrMapOvr>
    <a:masterClrMapping/>
  </p:clrMapOvr>
  <p:transition>
    <p:fade thruBlk="1"/>
  </p:transition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pex">
  <a:themeElements>
    <a:clrScheme name="Mars">
      <a:dk1>
        <a:sysClr val="windowText" lastClr="000000"/>
      </a:dk1>
      <a:lt1>
        <a:sysClr val="window" lastClr="FFFFFF"/>
      </a:lt1>
      <a:dk2>
        <a:srgbClr val="D6996C"/>
      </a:dk2>
      <a:lt2>
        <a:srgbClr val="E2CFAA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Apex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Apex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14428</TotalTime>
  <Words>236</Words>
  <Application>Microsoft Office PowerPoint</Application>
  <PresentationFormat>On-screen Show (4:3)</PresentationFormat>
  <Paragraphs>68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4" baseType="lpstr">
      <vt:lpstr>Arial</vt:lpstr>
      <vt:lpstr>Book Antiqua</vt:lpstr>
      <vt:lpstr>Lucida Sans</vt:lpstr>
      <vt:lpstr>Wingdings</vt:lpstr>
      <vt:lpstr>Wingdings 2</vt:lpstr>
      <vt:lpstr>Wingdings 3</vt:lpstr>
      <vt:lpstr>Apex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Lockheed Martin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EDL Overview</dc:title>
  <dc:creator>Lockheed Martin</dc:creator>
  <cp:lastModifiedBy>Scott Allen</cp:lastModifiedBy>
  <cp:revision>571</cp:revision>
  <cp:lastPrinted>2009-02-18T14:47:00Z</cp:lastPrinted>
  <dcterms:created xsi:type="dcterms:W3CDTF">2006-10-27T15:19:07Z</dcterms:created>
  <dcterms:modified xsi:type="dcterms:W3CDTF">2024-07-25T01:36:47Z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Document Sensitivity">
    <vt:lpwstr>1</vt:lpwstr>
  </property>
  <property fmtid="{D5CDD505-2E9C-101B-9397-08002B2CF9AE}" pid="3" name="SensitivityID">
    <vt:lpwstr>0</vt:lpwstr>
  </property>
  <property fmtid="{D5CDD505-2E9C-101B-9397-08002B2CF9AE}" pid="4" name="ThirdParty">
    <vt:lpwstr/>
  </property>
  <property fmtid="{D5CDD505-2E9C-101B-9397-08002B2CF9AE}" pid="5" name="Document Author">
    <vt:lpwstr>ACCT02\sallen19</vt:lpwstr>
  </property>
  <property fmtid="{D5CDD505-2E9C-101B-9397-08002B2CF9AE}" pid="6" name="OCI Restriction">
    <vt:bool>false</vt:bool>
  </property>
  <property fmtid="{D5CDD505-2E9C-101B-9397-08002B2CF9AE}" pid="7" name="OCI Additional Info">
    <vt:lpwstr/>
  </property>
  <property fmtid="{D5CDD505-2E9C-101B-9397-08002B2CF9AE}" pid="8" name="Allow Header Overwrite">
    <vt:lpwstr>-1</vt:lpwstr>
  </property>
  <property fmtid="{D5CDD505-2E9C-101B-9397-08002B2CF9AE}" pid="9" name="Allow Footer Overwrite">
    <vt:lpwstr>-1</vt:lpwstr>
  </property>
  <property fmtid="{D5CDD505-2E9C-101B-9397-08002B2CF9AE}" pid="10" name="Multiple Selected">
    <vt:lpwstr>-1</vt:lpwstr>
  </property>
  <property fmtid="{D5CDD505-2E9C-101B-9397-08002B2CF9AE}" pid="11" name="SIPHeaderWording">
    <vt:lpwstr/>
  </property>
  <property fmtid="{D5CDD505-2E9C-101B-9397-08002B2CF9AE}" pid="12" name="SIPLevel">
    <vt:lpwstr>0</vt:lpwstr>
  </property>
</Properties>
</file>