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2"/>
  </p:notesMasterIdLst>
  <p:handoutMasterIdLst>
    <p:handoutMasterId r:id="rId13"/>
  </p:handoutMasterIdLst>
  <p:sldIdLst>
    <p:sldId id="257" r:id="rId2"/>
    <p:sldId id="299" r:id="rId3"/>
    <p:sldId id="300" r:id="rId4"/>
    <p:sldId id="312" r:id="rId5"/>
    <p:sldId id="272" r:id="rId6"/>
    <p:sldId id="307" r:id="rId7"/>
    <p:sldId id="302" r:id="rId8"/>
    <p:sldId id="303" r:id="rId9"/>
    <p:sldId id="313" r:id="rId10"/>
    <p:sldId id="305" r:id="rId11"/>
  </p:sldIdLst>
  <p:sldSz cx="9144000" cy="6858000" type="screen4x3"/>
  <p:notesSz cx="6934200" cy="92329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800000"/>
    <a:srgbClr val="A50021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76" autoAdjust="0"/>
    <p:restoredTop sz="94660"/>
  </p:normalViewPr>
  <p:slideViewPr>
    <p:cSldViewPr>
      <p:cViewPr varScale="1">
        <p:scale>
          <a:sx n="91" d="100"/>
          <a:sy n="91" d="100"/>
        </p:scale>
        <p:origin x="1579" y="5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0461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2" tIns="46186" rIns="92372" bIns="46186" numCol="1" anchor="t" anchorCtr="0" compatLnSpc="1">
            <a:prstTxWarp prst="textNoShape">
              <a:avLst/>
            </a:prstTxWarp>
          </a:bodyPr>
          <a:lstStyle>
            <a:lvl1pPr algn="l" defTabSz="924414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8018" y="0"/>
            <a:ext cx="300461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2" tIns="46186" rIns="92372" bIns="46186" numCol="1" anchor="t" anchorCtr="0" compatLnSpc="1">
            <a:prstTxWarp prst="textNoShape">
              <a:avLst/>
            </a:prstTxWarp>
          </a:bodyPr>
          <a:lstStyle>
            <a:lvl1pPr algn="r" defTabSz="924414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69675"/>
            <a:ext cx="300461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2" tIns="46186" rIns="92372" bIns="46186" numCol="1" anchor="b" anchorCtr="0" compatLnSpc="1">
            <a:prstTxWarp prst="textNoShape">
              <a:avLst/>
            </a:prstTxWarp>
          </a:bodyPr>
          <a:lstStyle>
            <a:lvl1pPr algn="l" defTabSz="924414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8018" y="8769675"/>
            <a:ext cx="300461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2" tIns="46186" rIns="92372" bIns="46186" numCol="1" anchor="b" anchorCtr="0" compatLnSpc="1">
            <a:prstTxWarp prst="textNoShape">
              <a:avLst/>
            </a:prstTxWarp>
          </a:bodyPr>
          <a:lstStyle>
            <a:lvl1pPr algn="r" defTabSz="924414" eaLnBrk="1" hangingPunct="1">
              <a:defRPr sz="1200"/>
            </a:lvl1pPr>
          </a:lstStyle>
          <a:p>
            <a:fld id="{27B8BD4B-8B4C-4C2A-95AE-C762C50880D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0461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2" tIns="46186" rIns="92372" bIns="46186" numCol="1" anchor="t" anchorCtr="0" compatLnSpc="1">
            <a:prstTxWarp prst="textNoShape">
              <a:avLst/>
            </a:prstTxWarp>
          </a:bodyPr>
          <a:lstStyle>
            <a:lvl1pPr algn="l" defTabSz="924414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8018" y="0"/>
            <a:ext cx="300461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2" tIns="46186" rIns="92372" bIns="46186" numCol="1" anchor="t" anchorCtr="0" compatLnSpc="1">
            <a:prstTxWarp prst="textNoShape">
              <a:avLst/>
            </a:prstTxWarp>
          </a:bodyPr>
          <a:lstStyle>
            <a:lvl1pPr algn="r" defTabSz="924414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5" y="4385628"/>
            <a:ext cx="5546731" cy="415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2" tIns="46186" rIns="92372" bIns="461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69675"/>
            <a:ext cx="300461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2" tIns="46186" rIns="92372" bIns="46186" numCol="1" anchor="b" anchorCtr="0" compatLnSpc="1">
            <a:prstTxWarp prst="textNoShape">
              <a:avLst/>
            </a:prstTxWarp>
          </a:bodyPr>
          <a:lstStyle>
            <a:lvl1pPr algn="l" defTabSz="924414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8018" y="8769675"/>
            <a:ext cx="300461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2" tIns="46186" rIns="92372" bIns="46186" numCol="1" anchor="b" anchorCtr="0" compatLnSpc="1">
            <a:prstTxWarp prst="textNoShape">
              <a:avLst/>
            </a:prstTxWarp>
          </a:bodyPr>
          <a:lstStyle>
            <a:lvl1pPr algn="r" defTabSz="924414" eaLnBrk="1" hangingPunct="1">
              <a:defRPr sz="1200"/>
            </a:lvl1pPr>
          </a:lstStyle>
          <a:p>
            <a:fld id="{6782C7C1-071B-4FC2-AC33-FA3054A7B523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15 November 2011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540BC-E608-4E50-B2C3-C8ADCF22B9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15 November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7CF0-D925-4FCA-A2D4-C91A8A90AD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15 November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50F1-ECFC-45BC-ACAE-8311F58BF6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15 November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E969E8D-6DAF-41BE-8549-9061A879A5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15 November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1780-7AD1-4C60-987F-97B778497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15 November 2011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B3C1-B9F1-4BEE-9F32-37FF83E74F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15 November 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6790-D6CF-4456-886D-2B910DA96E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15 November 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4D9D-61FE-491F-B277-CD1C02DD73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15 November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A3CB-D371-4DD0-9DBB-4EAD596779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15 November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F6987-2541-4A9E-8096-D57769A70A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019800"/>
            <a:ext cx="8229600" cy="70167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8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/>
              <a:t>15 November 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019800"/>
            <a:ext cx="8229600" cy="70167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8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57200" y="6019800"/>
            <a:ext cx="8229600" cy="70167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8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B93C49A-3834-4518-958D-5FED2F07D5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fade thruBlk="1"/>
  </p:transition>
  <p:hf hd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F7D09B6-8FB6-0163-7C21-CD423D63A3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B559E8-A7A1-4C19-B8F7-011567D0A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47016"/>
            <a:ext cx="9144000" cy="22109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1869010"/>
            <a:ext cx="10108858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eaLnBrk="1" hangingPunct="1"/>
            <a:r>
              <a:rPr lang="en-US" sz="7200" b="1" dirty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Field Day</a:t>
            </a:r>
          </a:p>
          <a:p>
            <a:pPr eaLnBrk="1" hangingPunct="1"/>
            <a:r>
              <a:rPr lang="en-US" sz="5400" b="1" dirty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IPRC Meeting April 23, 2024</a:t>
            </a:r>
          </a:p>
          <a:p>
            <a:pPr eaLnBrk="1" hangingPunct="1"/>
            <a:endParaRPr lang="en-US" sz="66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BFB2EF2-5346-1AEF-51B3-1F675F689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724400"/>
            <a:ext cx="1307688" cy="129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CQ Field Day!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3C2F2A-6C8A-ACF4-F931-256970984248}"/>
              </a:ext>
            </a:extLst>
          </p:cNvPr>
          <p:cNvSpPr txBox="1"/>
          <p:nvPr/>
        </p:nvSpPr>
        <p:spPr>
          <a:xfrm flipH="1">
            <a:off x="457200" y="3137742"/>
            <a:ext cx="6243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rgbClr val="FFFF00"/>
                </a:solidFill>
              </a:rPr>
              <a:t>More People, More Fun!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0CF326-7945-BABB-0887-66F1B21F8312}"/>
              </a:ext>
            </a:extLst>
          </p:cNvPr>
          <p:cNvSpPr txBox="1"/>
          <p:nvPr/>
        </p:nvSpPr>
        <p:spPr>
          <a:xfrm flipH="1">
            <a:off x="2209800" y="6096000"/>
            <a:ext cx="8355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z="3600" dirty="0">
                <a:solidFill>
                  <a:srgbClr val="FFFF00"/>
                </a:solidFill>
              </a:rPr>
              <a:t>Come on out, if only for a while… </a:t>
            </a:r>
          </a:p>
        </p:txBody>
      </p:sp>
      <p:pic>
        <p:nvPicPr>
          <p:cNvPr id="3074" name="Picture 2" descr="Ham Radio Growing In The Age Of Twitter ...">
            <a:extLst>
              <a:ext uri="{FF2B5EF4-FFF2-40B4-BE49-F238E27FC236}">
                <a16:creationId xmlns:a16="http://schemas.microsoft.com/office/drawing/2014/main" id="{0E16962A-D448-C051-C2CA-D2B983FA6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14" y="108970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am Radio TV Cartoon References">
            <a:extLst>
              <a:ext uri="{FF2B5EF4-FFF2-40B4-BE49-F238E27FC236}">
                <a16:creationId xmlns:a16="http://schemas.microsoft.com/office/drawing/2014/main" id="{AE00D259-7B59-486B-9D0A-6C374187D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186" y="140874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Making Contact - Pure Movies : Pure Movies">
            <a:extLst>
              <a:ext uri="{FF2B5EF4-FFF2-40B4-BE49-F238E27FC236}">
                <a16:creationId xmlns:a16="http://schemas.microsoft.com/office/drawing/2014/main" id="{41E44C83-CA9B-2D4A-23E2-708FF3D55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45814"/>
            <a:ext cx="4047310" cy="182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VE7BH - Callsign Lookup by QRZ Ham Radio">
            <a:extLst>
              <a:ext uri="{FF2B5EF4-FFF2-40B4-BE49-F238E27FC236}">
                <a16:creationId xmlns:a16="http://schemas.microsoft.com/office/drawing/2014/main" id="{CC8AAA01-97A8-5293-E94F-6F656CFE4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425584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A5B48B-3B8B-5F1E-B302-AA6B7E1403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143" y="1586279"/>
            <a:ext cx="2619375" cy="138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70897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Field Day 2024</a:t>
            </a:r>
            <a:br>
              <a:rPr lang="en-US" dirty="0"/>
            </a:br>
            <a:r>
              <a:rPr lang="en-US" sz="3600" dirty="0"/>
              <a:t>Golden Gate Canyon State Park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90BF0A-78ED-91FF-71CF-E15D57C2B89E}"/>
              </a:ext>
            </a:extLst>
          </p:cNvPr>
          <p:cNvGrpSpPr/>
          <p:nvPr/>
        </p:nvGrpSpPr>
        <p:grpSpPr>
          <a:xfrm>
            <a:off x="328063" y="1749183"/>
            <a:ext cx="8725756" cy="4854452"/>
            <a:chOff x="328063" y="1749183"/>
            <a:chExt cx="8725756" cy="485445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B744AC8-4680-BABC-3FFB-29A24FBDE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063" y="1749183"/>
              <a:ext cx="8646060" cy="485445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D00DEBD-C198-F24D-AEA8-CCB536EA30DD}"/>
                </a:ext>
              </a:extLst>
            </p:cNvPr>
            <p:cNvSpPr txBox="1"/>
            <p:nvPr/>
          </p:nvSpPr>
          <p:spPr>
            <a:xfrm>
              <a:off x="1447800" y="3707270"/>
              <a:ext cx="1865959" cy="5232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Access from 119 to </a:t>
              </a:r>
            </a:p>
            <a:p>
              <a:r>
                <a:rPr lang="en-US" b="1" dirty="0">
                  <a:solidFill>
                    <a:schemeClr val="bg1"/>
                  </a:solidFill>
                </a:rPr>
                <a:t>Gap Road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2CC9925-DF53-9EFE-CF80-8673A089984E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>
              <a:off x="3313759" y="3968880"/>
              <a:ext cx="467892" cy="6972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BEC84A0-279E-BCCC-D57C-EFF05209514C}"/>
                </a:ext>
              </a:extLst>
            </p:cNvPr>
            <p:cNvSpPr txBox="1"/>
            <p:nvPr/>
          </p:nvSpPr>
          <p:spPr>
            <a:xfrm>
              <a:off x="6811061" y="2133600"/>
              <a:ext cx="1447832" cy="5232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Campground</a:t>
              </a:r>
            </a:p>
            <a:p>
              <a:r>
                <a:rPr lang="en-US" b="1" dirty="0">
                  <a:solidFill>
                    <a:schemeClr val="bg1"/>
                  </a:solidFill>
                </a:rPr>
                <a:t> (Park Fee $10)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306DB7C-5B63-04A2-0D3C-EB42813FEFCD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 flipH="1">
              <a:off x="6477000" y="2656820"/>
              <a:ext cx="1057977" cy="1181374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3C1DC2F-0B83-28A0-4D08-0930D8DC0903}"/>
                </a:ext>
              </a:extLst>
            </p:cNvPr>
            <p:cNvSpPr txBox="1"/>
            <p:nvPr/>
          </p:nvSpPr>
          <p:spPr>
            <a:xfrm>
              <a:off x="3692097" y="2016732"/>
              <a:ext cx="2561920" cy="83099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solidFill>
                    <a:schemeClr val="bg1"/>
                  </a:solidFill>
                </a:rPr>
                <a:t>Lat 39.87612 </a:t>
              </a:r>
            </a:p>
            <a:p>
              <a:pPr algn="l"/>
              <a:r>
                <a:rPr lang="en-US" sz="2400" dirty="0">
                  <a:solidFill>
                    <a:schemeClr val="bg1"/>
                  </a:solidFill>
                </a:rPr>
                <a:t>Long -105.44963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2536B20-C479-E3A6-1BB8-B87085830E02}"/>
                </a:ext>
              </a:extLst>
            </p:cNvPr>
            <p:cNvSpPr txBox="1"/>
            <p:nvPr/>
          </p:nvSpPr>
          <p:spPr>
            <a:xfrm>
              <a:off x="7456908" y="4786082"/>
              <a:ext cx="1596911" cy="5232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Some Cell </a:t>
              </a:r>
            </a:p>
            <a:p>
              <a:r>
                <a:rPr lang="en-US" b="1" dirty="0">
                  <a:solidFill>
                    <a:schemeClr val="bg1"/>
                  </a:solidFill>
                </a:rPr>
                <a:t>Phone Coverage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30CBD0D-B1C7-4C6A-A5C6-E6334C426E23}"/>
                </a:ext>
              </a:extLst>
            </p:cNvPr>
            <p:cNvCxnSpPr>
              <a:cxnSpLocks/>
              <a:stCxn id="21" idx="0"/>
            </p:cNvCxnSpPr>
            <p:nvPr/>
          </p:nvCxnSpPr>
          <p:spPr>
            <a:xfrm flipH="1" flipV="1">
              <a:off x="7924800" y="4038600"/>
              <a:ext cx="330564" cy="747482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2852CC1-890D-2282-5CD9-BA8DA266BB6C}"/>
                </a:ext>
              </a:extLst>
            </p:cNvPr>
            <p:cNvSpPr txBox="1"/>
            <p:nvPr/>
          </p:nvSpPr>
          <p:spPr>
            <a:xfrm>
              <a:off x="4572000" y="5803779"/>
              <a:ext cx="1952779" cy="5232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No RVs on </a:t>
              </a:r>
            </a:p>
            <a:p>
              <a:r>
                <a:rPr lang="en-US" b="1" dirty="0">
                  <a:solidFill>
                    <a:schemeClr val="bg1"/>
                  </a:solidFill>
                </a:rPr>
                <a:t>Mountain Base Road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D4FCFF1D-57F9-87E3-3ADE-971F9D8D3F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24779" y="5774303"/>
              <a:ext cx="561821" cy="282481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FBA58A8-ADF3-EB3E-24AE-430095BD4CD1}"/>
                </a:ext>
              </a:extLst>
            </p:cNvPr>
            <p:cNvSpPr/>
            <p:nvPr/>
          </p:nvSpPr>
          <p:spPr>
            <a:xfrm>
              <a:off x="3942827" y="3824138"/>
              <a:ext cx="2790166" cy="1264842"/>
            </a:xfrm>
            <a:custGeom>
              <a:avLst/>
              <a:gdLst>
                <a:gd name="connsiteX0" fmla="*/ 0 w 2806295"/>
                <a:gd name="connsiteY0" fmla="*/ 169022 h 1264842"/>
                <a:gd name="connsiteX1" fmla="*/ 293614 w 2806295"/>
                <a:gd name="connsiteY1" fmla="*/ 76743 h 1264842"/>
                <a:gd name="connsiteX2" fmla="*/ 578840 w 2806295"/>
                <a:gd name="connsiteY2" fmla="*/ 26409 h 1264842"/>
                <a:gd name="connsiteX3" fmla="*/ 788565 w 2806295"/>
                <a:gd name="connsiteY3" fmla="*/ 1242 h 1264842"/>
                <a:gd name="connsiteX4" fmla="*/ 1023457 w 2806295"/>
                <a:gd name="connsiteY4" fmla="*/ 18020 h 1264842"/>
                <a:gd name="connsiteX5" fmla="*/ 1208014 w 2806295"/>
                <a:gd name="connsiteY5" fmla="*/ 135466 h 1264842"/>
                <a:gd name="connsiteX6" fmla="*/ 1342238 w 2806295"/>
                <a:gd name="connsiteY6" fmla="*/ 286468 h 1264842"/>
                <a:gd name="connsiteX7" fmla="*/ 1635853 w 2806295"/>
                <a:gd name="connsiteY7" fmla="*/ 353579 h 1264842"/>
                <a:gd name="connsiteX8" fmla="*/ 1912690 w 2806295"/>
                <a:gd name="connsiteY8" fmla="*/ 512970 h 1264842"/>
                <a:gd name="connsiteX9" fmla="*/ 2080469 w 2806295"/>
                <a:gd name="connsiteY9" fmla="*/ 773029 h 1264842"/>
                <a:gd name="connsiteX10" fmla="*/ 2348917 w 2806295"/>
                <a:gd name="connsiteY10" fmla="*/ 1016310 h 1264842"/>
                <a:gd name="connsiteX11" fmla="*/ 2491530 w 2806295"/>
                <a:gd name="connsiteY11" fmla="*/ 1091811 h 1264842"/>
                <a:gd name="connsiteX12" fmla="*/ 2625754 w 2806295"/>
                <a:gd name="connsiteY12" fmla="*/ 1234423 h 1264842"/>
                <a:gd name="connsiteX13" fmla="*/ 2793534 w 2806295"/>
                <a:gd name="connsiteY13" fmla="*/ 1234423 h 1264842"/>
                <a:gd name="connsiteX14" fmla="*/ 2785145 w 2806295"/>
                <a:gd name="connsiteY14" fmla="*/ 907253 h 1264842"/>
                <a:gd name="connsiteX15" fmla="*/ 2709644 w 2806295"/>
                <a:gd name="connsiteY15" fmla="*/ 588471 h 126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06295" h="1264842">
                  <a:moveTo>
                    <a:pt x="0" y="169022"/>
                  </a:moveTo>
                  <a:cubicBezTo>
                    <a:pt x="98570" y="134767"/>
                    <a:pt x="197141" y="100512"/>
                    <a:pt x="293614" y="76743"/>
                  </a:cubicBezTo>
                  <a:cubicBezTo>
                    <a:pt x="390087" y="52974"/>
                    <a:pt x="496348" y="38993"/>
                    <a:pt x="578840" y="26409"/>
                  </a:cubicBezTo>
                  <a:cubicBezTo>
                    <a:pt x="661332" y="13825"/>
                    <a:pt x="714462" y="2640"/>
                    <a:pt x="788565" y="1242"/>
                  </a:cubicBezTo>
                  <a:cubicBezTo>
                    <a:pt x="862668" y="-156"/>
                    <a:pt x="953549" y="-4351"/>
                    <a:pt x="1023457" y="18020"/>
                  </a:cubicBezTo>
                  <a:cubicBezTo>
                    <a:pt x="1093365" y="40391"/>
                    <a:pt x="1154884" y="90725"/>
                    <a:pt x="1208014" y="135466"/>
                  </a:cubicBezTo>
                  <a:cubicBezTo>
                    <a:pt x="1261144" y="180207"/>
                    <a:pt x="1270932" y="250116"/>
                    <a:pt x="1342238" y="286468"/>
                  </a:cubicBezTo>
                  <a:cubicBezTo>
                    <a:pt x="1413544" y="322820"/>
                    <a:pt x="1540778" y="315829"/>
                    <a:pt x="1635853" y="353579"/>
                  </a:cubicBezTo>
                  <a:cubicBezTo>
                    <a:pt x="1730928" y="391329"/>
                    <a:pt x="1838587" y="443062"/>
                    <a:pt x="1912690" y="512970"/>
                  </a:cubicBezTo>
                  <a:cubicBezTo>
                    <a:pt x="1986793" y="582878"/>
                    <a:pt x="2007765" y="689139"/>
                    <a:pt x="2080469" y="773029"/>
                  </a:cubicBezTo>
                  <a:cubicBezTo>
                    <a:pt x="2153173" y="856919"/>
                    <a:pt x="2280407" y="963180"/>
                    <a:pt x="2348917" y="1016310"/>
                  </a:cubicBezTo>
                  <a:cubicBezTo>
                    <a:pt x="2417427" y="1069440"/>
                    <a:pt x="2445391" y="1055459"/>
                    <a:pt x="2491530" y="1091811"/>
                  </a:cubicBezTo>
                  <a:cubicBezTo>
                    <a:pt x="2537669" y="1128163"/>
                    <a:pt x="2575420" y="1210654"/>
                    <a:pt x="2625754" y="1234423"/>
                  </a:cubicBezTo>
                  <a:cubicBezTo>
                    <a:pt x="2676088" y="1258192"/>
                    <a:pt x="2766969" y="1288951"/>
                    <a:pt x="2793534" y="1234423"/>
                  </a:cubicBezTo>
                  <a:cubicBezTo>
                    <a:pt x="2820099" y="1179895"/>
                    <a:pt x="2799127" y="1014912"/>
                    <a:pt x="2785145" y="907253"/>
                  </a:cubicBezTo>
                  <a:cubicBezTo>
                    <a:pt x="2771163" y="799594"/>
                    <a:pt x="2740403" y="694032"/>
                    <a:pt x="2709644" y="588471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9447524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Field Day 2024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E7BD8B-378F-5B6D-931F-015340F4C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71600"/>
            <a:ext cx="7772400" cy="53411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B8B62F8-5945-F4A7-B2E6-907AA87C1561}"/>
              </a:ext>
            </a:extLst>
          </p:cNvPr>
          <p:cNvSpPr/>
          <p:nvPr/>
        </p:nvSpPr>
        <p:spPr>
          <a:xfrm>
            <a:off x="4876800" y="4419600"/>
            <a:ext cx="453755" cy="4537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627360600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Day 2024; Site 38</a:t>
            </a:r>
          </a:p>
        </p:txBody>
      </p:sp>
      <p:pic>
        <p:nvPicPr>
          <p:cNvPr id="2050" name="Picture 2" descr="Reverends Ridge 038">
            <a:extLst>
              <a:ext uri="{FF2B5EF4-FFF2-40B4-BE49-F238E27FC236}">
                <a16:creationId xmlns:a16="http://schemas.microsoft.com/office/drawing/2014/main" id="{B2BEFC66-266F-E459-1205-DA2956A22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077200" cy="536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30736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Day 2024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829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Saturday, June 22 – Sunday, June 23</a:t>
            </a:r>
          </a:p>
          <a:p>
            <a:pPr lvl="1"/>
            <a:r>
              <a:rPr lang="en-US" dirty="0">
                <a:latin typeface="+mj-lt"/>
              </a:rPr>
              <a:t>Noon-noon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Objective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work as many stations as possible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ARRL: “…not  contest…” (It sure feels like one)</a:t>
            </a:r>
          </a:p>
          <a:p>
            <a:pPr lvl="1"/>
            <a:r>
              <a:rPr lang="en-US" dirty="0">
                <a:latin typeface="+mj-lt"/>
              </a:rPr>
              <a:t>Learn to operate in abnormal situations in less than optimal conditions</a:t>
            </a:r>
          </a:p>
          <a:p>
            <a:pPr lvl="1"/>
            <a:r>
              <a:rPr lang="en-US" dirty="0">
                <a:latin typeface="+mj-lt"/>
              </a:rPr>
              <a:t>A premium is placed on developing skills to meet the challenges of emergency preparedness as well as to acquaint the general public with the capabilities of Amateur Radio.</a:t>
            </a:r>
          </a:p>
          <a:p>
            <a:pPr lvl="1"/>
            <a:r>
              <a:rPr lang="en-US" b="1" dirty="0">
                <a:solidFill>
                  <a:srgbClr val="FFFF00"/>
                </a:solidFill>
                <a:latin typeface="+mj-lt"/>
              </a:rPr>
              <a:t>Club members not at the site can still add their score to WØNED!</a:t>
            </a:r>
          </a:p>
          <a:p>
            <a:pPr lvl="2"/>
            <a:r>
              <a:rPr lang="en-US" b="1" dirty="0">
                <a:solidFill>
                  <a:srgbClr val="FFFF00"/>
                </a:solidFill>
                <a:latin typeface="+mj-lt"/>
              </a:rPr>
              <a:t>Use your own call</a:t>
            </a:r>
          </a:p>
          <a:p>
            <a:pPr lvl="2"/>
            <a:r>
              <a:rPr lang="en-US" b="1" dirty="0">
                <a:solidFill>
                  <a:srgbClr val="FFFF00"/>
                </a:solidFill>
                <a:latin typeface="+mj-lt"/>
              </a:rPr>
              <a:t>Enter WØNED on submission form</a:t>
            </a:r>
          </a:p>
          <a:p>
            <a:pPr lvl="1"/>
            <a:endParaRPr lang="en-US" dirty="0">
              <a:latin typeface="+mj-lt"/>
            </a:endParaRP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D20BCA-76BC-14B1-46FA-78C787A09D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9041"/>
            <a:ext cx="1921545" cy="144115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Day 2023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u="sng" dirty="0">
                <a:latin typeface="+mj-lt"/>
              </a:rPr>
              <a:t>Headcount</a:t>
            </a:r>
          </a:p>
          <a:p>
            <a:pPr lvl="1"/>
            <a:r>
              <a:rPr lang="en-US" dirty="0">
                <a:latin typeface="+mj-lt"/>
              </a:rPr>
              <a:t>Must have X transmitters on the air for a portion of the contest</a:t>
            </a:r>
          </a:p>
          <a:p>
            <a:pPr lvl="2"/>
            <a:r>
              <a:rPr lang="en-US" dirty="0">
                <a:latin typeface="+mj-lt"/>
              </a:rPr>
              <a:t>80, 40, 20, 15, 10, 6, 2 meters</a:t>
            </a:r>
          </a:p>
          <a:p>
            <a:pPr lvl="2"/>
            <a:r>
              <a:rPr lang="en-US" dirty="0">
                <a:latin typeface="+mj-lt"/>
              </a:rPr>
              <a:t>Can move around bands as needed</a:t>
            </a:r>
          </a:p>
          <a:p>
            <a:pPr lvl="2"/>
            <a:r>
              <a:rPr lang="en-US" dirty="0">
                <a:latin typeface="+mj-lt"/>
              </a:rPr>
              <a:t>Must not be on same band, same mode, same time</a:t>
            </a:r>
          </a:p>
          <a:p>
            <a:r>
              <a:rPr lang="en-US" dirty="0">
                <a:latin typeface="+mj-lt"/>
              </a:rPr>
              <a:t>Location</a:t>
            </a:r>
          </a:p>
          <a:p>
            <a:pPr lvl="1"/>
            <a:r>
              <a:rPr lang="en-US" dirty="0">
                <a:latin typeface="+mj-lt"/>
              </a:rPr>
              <a:t>Golden Gate Canyon State Park</a:t>
            </a:r>
          </a:p>
          <a:p>
            <a:pPr lvl="2"/>
            <a:r>
              <a:rPr lang="en-US" dirty="0">
                <a:latin typeface="+mj-lt"/>
              </a:rPr>
              <a:t>Use Gap </a:t>
            </a:r>
            <a:r>
              <a:rPr lang="en-US" dirty="0" err="1">
                <a:latin typeface="+mj-lt"/>
              </a:rPr>
              <a:t>RoadEntrance</a:t>
            </a:r>
            <a:r>
              <a:rPr lang="en-US" dirty="0">
                <a:latin typeface="+mj-lt"/>
              </a:rPr>
              <a:t> for Reverand’s Ridge Campground; Site 38; Loop D</a:t>
            </a:r>
          </a:p>
          <a:p>
            <a:pPr lvl="2"/>
            <a:r>
              <a:rPr lang="en-US" dirty="0">
                <a:latin typeface="+mj-lt"/>
              </a:rPr>
              <a:t>Fee $10</a:t>
            </a:r>
          </a:p>
          <a:p>
            <a:pPr lvl="1"/>
            <a:r>
              <a:rPr lang="en-US" dirty="0">
                <a:latin typeface="+mj-lt"/>
              </a:rPr>
              <a:t>Start setup Friday, 6/21</a:t>
            </a:r>
          </a:p>
          <a:p>
            <a:pPr lvl="2"/>
            <a:r>
              <a:rPr lang="en-US" dirty="0">
                <a:latin typeface="+mj-lt"/>
              </a:rPr>
              <a:t>“…tying off to trees is prohibited…”</a:t>
            </a:r>
          </a:p>
          <a:p>
            <a:pPr lvl="3"/>
            <a:r>
              <a:rPr lang="en-US" dirty="0">
                <a:latin typeface="+mj-lt"/>
              </a:rPr>
              <a:t>Supports for wire antenna ends?</a:t>
            </a:r>
          </a:p>
          <a:p>
            <a:pPr lvl="2"/>
            <a:r>
              <a:rPr lang="en-US" dirty="0">
                <a:latin typeface="+mj-lt"/>
              </a:rPr>
              <a:t>Use verticals</a:t>
            </a: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7991BA-58C4-9D6D-6696-C0C2A5AAC9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32" y="33703"/>
            <a:ext cx="2021416" cy="15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36702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Day 2024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410200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Campground Facilities</a:t>
            </a:r>
          </a:p>
          <a:p>
            <a:pPr lvl="1"/>
            <a:r>
              <a:rPr lang="en-US" dirty="0">
                <a:latin typeface="+mj-lt"/>
              </a:rPr>
              <a:t>RV and tent(s) at each site</a:t>
            </a:r>
          </a:p>
          <a:p>
            <a:pPr lvl="1"/>
            <a:r>
              <a:rPr lang="en-US" dirty="0">
                <a:latin typeface="+mj-lt"/>
              </a:rPr>
              <a:t>Restrooms</a:t>
            </a:r>
          </a:p>
          <a:p>
            <a:pPr lvl="1"/>
            <a:r>
              <a:rPr lang="en-US" dirty="0">
                <a:latin typeface="+mj-lt"/>
              </a:rPr>
              <a:t>120V power pole</a:t>
            </a:r>
          </a:p>
          <a:p>
            <a:pPr lvl="1"/>
            <a:r>
              <a:rPr lang="en-US" dirty="0">
                <a:latin typeface="+mj-lt"/>
              </a:rPr>
              <a:t>Showers</a:t>
            </a:r>
          </a:p>
          <a:p>
            <a:r>
              <a:rPr lang="en-US" dirty="0">
                <a:latin typeface="+mj-lt"/>
              </a:rPr>
              <a:t>Take into account</a:t>
            </a:r>
          </a:p>
          <a:p>
            <a:pPr lvl="2"/>
            <a:r>
              <a:rPr lang="en-US" dirty="0">
                <a:latin typeface="+mj-lt"/>
              </a:rPr>
              <a:t>No cell service at site 38</a:t>
            </a:r>
          </a:p>
          <a:p>
            <a:pPr lvl="3"/>
            <a:r>
              <a:rPr lang="en-US" dirty="0">
                <a:latin typeface="+mj-lt"/>
              </a:rPr>
              <a:t>Limited at Panorama Point</a:t>
            </a:r>
          </a:p>
          <a:p>
            <a:pPr lvl="2"/>
            <a:r>
              <a:rPr lang="en-US" dirty="0">
                <a:latin typeface="+mj-lt"/>
              </a:rPr>
              <a:t>Rick has offered his </a:t>
            </a:r>
            <a:r>
              <a:rPr lang="en-US" dirty="0" err="1">
                <a:latin typeface="+mj-lt"/>
              </a:rPr>
              <a:t>Starlink</a:t>
            </a:r>
            <a:r>
              <a:rPr lang="en-US" dirty="0">
                <a:latin typeface="+mj-lt"/>
              </a:rPr>
              <a:t> – </a:t>
            </a:r>
            <a:r>
              <a:rPr lang="en-US" dirty="0" err="1">
                <a:latin typeface="+mj-lt"/>
              </a:rPr>
              <a:t>Wifi</a:t>
            </a:r>
            <a:r>
              <a:rPr lang="en-US" dirty="0">
                <a:latin typeface="+mj-lt"/>
              </a:rPr>
              <a:t> calling!</a:t>
            </a:r>
          </a:p>
          <a:p>
            <a:pPr lvl="3"/>
            <a:r>
              <a:rPr lang="en-US" dirty="0">
                <a:latin typeface="+mj-lt"/>
              </a:rPr>
              <a:t>Helps FT8 timing too</a:t>
            </a:r>
          </a:p>
          <a:p>
            <a:pPr lvl="2"/>
            <a:r>
              <a:rPr lang="en-US" dirty="0">
                <a:latin typeface="+mj-lt"/>
              </a:rPr>
              <a:t>We will have neighbors (batteries at night for class A)</a:t>
            </a:r>
          </a:p>
          <a:p>
            <a:pPr lvl="2"/>
            <a:r>
              <a:rPr lang="en-US" dirty="0">
                <a:latin typeface="+mj-lt"/>
              </a:rPr>
              <a:t>We will have neighbors (promote ham radio!)</a:t>
            </a:r>
          </a:p>
          <a:p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A19DEE-14AF-B1EF-B53C-3A3781FCF5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00200"/>
            <a:ext cx="3429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18106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Day 2024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+mj-lt"/>
              </a:rPr>
              <a:t>We have a 30’ trailer available with extra bed</a:t>
            </a:r>
          </a:p>
          <a:p>
            <a:pPr lvl="1"/>
            <a:r>
              <a:rPr lang="en-US" dirty="0">
                <a:latin typeface="+mj-lt"/>
              </a:rPr>
              <a:t>Generator with quiet enclosure</a:t>
            </a:r>
          </a:p>
          <a:p>
            <a:pPr lvl="1"/>
            <a:r>
              <a:rPr lang="en-US" dirty="0">
                <a:latin typeface="+mj-lt"/>
              </a:rPr>
              <a:t>FT-847 and Flex-6400</a:t>
            </a:r>
          </a:p>
          <a:p>
            <a:pPr lvl="1"/>
            <a:r>
              <a:rPr lang="en-US" dirty="0" err="1">
                <a:latin typeface="+mj-lt"/>
              </a:rPr>
              <a:t>Hamstick</a:t>
            </a:r>
            <a:r>
              <a:rPr lang="en-US" dirty="0">
                <a:latin typeface="+mj-lt"/>
              </a:rPr>
              <a:t> antennas, 20m dipole</a:t>
            </a:r>
          </a:p>
          <a:p>
            <a:pPr lvl="1"/>
            <a:r>
              <a:rPr lang="en-US" dirty="0">
                <a:latin typeface="+mj-lt"/>
              </a:rPr>
              <a:t>Club G5RV</a:t>
            </a:r>
          </a:p>
          <a:p>
            <a:r>
              <a:rPr lang="en-US" dirty="0">
                <a:latin typeface="+mj-lt"/>
              </a:rPr>
              <a:t>Other Rigs / Antennas?</a:t>
            </a:r>
          </a:p>
          <a:p>
            <a:r>
              <a:rPr lang="en-US" dirty="0">
                <a:latin typeface="+mj-lt"/>
              </a:rPr>
              <a:t>Power sources</a:t>
            </a:r>
          </a:p>
          <a:p>
            <a:pPr lvl="1"/>
            <a:r>
              <a:rPr lang="en-US" dirty="0">
                <a:latin typeface="+mj-lt"/>
              </a:rPr>
              <a:t>Batteries, batteries, batteries</a:t>
            </a:r>
          </a:p>
          <a:p>
            <a:pPr lvl="1"/>
            <a:r>
              <a:rPr lang="en-US" dirty="0">
                <a:latin typeface="+mj-lt"/>
              </a:rPr>
              <a:t>Solar for bonus?</a:t>
            </a:r>
          </a:p>
          <a:p>
            <a:r>
              <a:rPr lang="en-US" dirty="0">
                <a:latin typeface="+mj-lt"/>
              </a:rPr>
              <a:t>Need CW Operators!</a:t>
            </a:r>
          </a:p>
          <a:p>
            <a:pPr lvl="1"/>
            <a:r>
              <a:rPr lang="en-US" dirty="0">
                <a:latin typeface="+mj-lt"/>
              </a:rPr>
              <a:t>2 points/contact vs. 1 for phone!</a:t>
            </a:r>
          </a:p>
          <a:p>
            <a:r>
              <a:rPr lang="en-US" dirty="0">
                <a:latin typeface="+mj-lt"/>
              </a:rPr>
              <a:t>Food Plan</a:t>
            </a:r>
          </a:p>
          <a:p>
            <a:r>
              <a:rPr lang="en-US" dirty="0">
                <a:latin typeface="+mj-lt"/>
              </a:rPr>
              <a:t>Log using N3FJP Program</a:t>
            </a:r>
          </a:p>
          <a:p>
            <a:pPr lvl="1"/>
            <a:r>
              <a:rPr lang="en-US" dirty="0">
                <a:latin typeface="+mj-lt"/>
              </a:rPr>
              <a:t>Club call, PW 35350</a:t>
            </a:r>
          </a:p>
          <a:p>
            <a:r>
              <a:rPr lang="en-US" dirty="0">
                <a:latin typeface="+mj-lt"/>
              </a:rPr>
              <a:t>Talk-In WØNED repeater – confirmed coverage! </a:t>
            </a:r>
          </a:p>
          <a:p>
            <a:pPr lvl="1"/>
            <a:r>
              <a:rPr lang="en-US" dirty="0">
                <a:latin typeface="+mj-lt"/>
              </a:rPr>
              <a:t>Simplex (146.500)</a:t>
            </a: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CBEDB3-1B5E-49E2-4D19-F560475819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34050" y="3105150"/>
            <a:ext cx="28956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83581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Points (need owners)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2900" dirty="0">
                <a:solidFill>
                  <a:srgbClr val="0000FF"/>
                </a:solidFill>
                <a:latin typeface="+mj-lt"/>
              </a:rPr>
              <a:t>100 pts/xmtr	100% Emergency Power		300 total</a:t>
            </a:r>
          </a:p>
          <a:p>
            <a:r>
              <a:rPr lang="en-US" sz="2900" dirty="0">
                <a:solidFill>
                  <a:srgbClr val="0000FF"/>
                </a:solidFill>
                <a:latin typeface="+mj-lt"/>
              </a:rPr>
              <a:t>100 points		Media Publicity </a:t>
            </a:r>
            <a:r>
              <a:rPr lang="en-US" sz="2900" dirty="0">
                <a:solidFill>
                  <a:srgbClr val="FFFF00"/>
                </a:solidFill>
                <a:latin typeface="+mj-lt"/>
              </a:rPr>
              <a:t>(Thoughts?)</a:t>
            </a:r>
            <a:r>
              <a:rPr lang="en-US" sz="2500" dirty="0">
                <a:solidFill>
                  <a:srgbClr val="00B050"/>
                </a:solidFill>
                <a:latin typeface="+mj-lt"/>
              </a:rPr>
              <a:t>	</a:t>
            </a:r>
          </a:p>
          <a:p>
            <a:r>
              <a:rPr lang="en-US" sz="2900" dirty="0">
                <a:latin typeface="+mj-lt"/>
              </a:rPr>
              <a:t>100 points		Public Location</a:t>
            </a:r>
          </a:p>
          <a:p>
            <a:r>
              <a:rPr lang="en-US" sz="2900" dirty="0">
                <a:solidFill>
                  <a:srgbClr val="0000FF"/>
                </a:solidFill>
                <a:latin typeface="+mj-lt"/>
              </a:rPr>
              <a:t>100 points		Public Information Table</a:t>
            </a:r>
          </a:p>
          <a:p>
            <a:r>
              <a:rPr lang="en-US" sz="2900" dirty="0">
                <a:latin typeface="+mj-lt"/>
              </a:rPr>
              <a:t>100 points		Message Origination to 						Section Manager</a:t>
            </a:r>
          </a:p>
          <a:p>
            <a:r>
              <a:rPr lang="en-US" sz="2900" dirty="0">
                <a:solidFill>
                  <a:srgbClr val="0000FF"/>
                </a:solidFill>
                <a:latin typeface="+mj-lt"/>
              </a:rPr>
              <a:t>10 pts/message	Message Handling?	</a:t>
            </a:r>
          </a:p>
          <a:p>
            <a:r>
              <a:rPr lang="en-US" sz="2900" dirty="0">
                <a:solidFill>
                  <a:srgbClr val="0000FF"/>
                </a:solidFill>
                <a:latin typeface="+mj-lt"/>
              </a:rPr>
              <a:t>100 pts		Satellite QSO	</a:t>
            </a:r>
          </a:p>
          <a:p>
            <a:r>
              <a:rPr lang="en-US" sz="2900" dirty="0">
                <a:solidFill>
                  <a:srgbClr val="0000FF"/>
                </a:solidFill>
                <a:latin typeface="+mj-lt"/>
              </a:rPr>
              <a:t>100 points		Alternate Power (5 QSOs, can be battery charge)</a:t>
            </a:r>
          </a:p>
          <a:p>
            <a:r>
              <a:rPr lang="en-US" sz="2900" dirty="0">
                <a:solidFill>
                  <a:srgbClr val="0000FF"/>
                </a:solidFill>
                <a:latin typeface="+mj-lt"/>
              </a:rPr>
              <a:t>100 points		W1AW Bulletin Reception</a:t>
            </a:r>
          </a:p>
          <a:p>
            <a:r>
              <a:rPr lang="en-US" sz="2900" dirty="0">
                <a:latin typeface="+mj-lt"/>
              </a:rPr>
              <a:t>100 points		Educational Activity</a:t>
            </a:r>
          </a:p>
          <a:p>
            <a:r>
              <a:rPr lang="en-US" sz="2900" dirty="0">
                <a:latin typeface="+mj-lt"/>
              </a:rPr>
              <a:t>100 points		Site visit by elected official</a:t>
            </a:r>
          </a:p>
          <a:p>
            <a:r>
              <a:rPr lang="en-US" sz="2900" dirty="0">
                <a:latin typeface="+mj-lt"/>
              </a:rPr>
              <a:t>100 points		Site visit by ARES official</a:t>
            </a:r>
          </a:p>
          <a:p>
            <a:r>
              <a:rPr lang="en-US" sz="2900" dirty="0">
                <a:solidFill>
                  <a:srgbClr val="0000FF"/>
                </a:solidFill>
                <a:latin typeface="+mj-lt"/>
              </a:rPr>
              <a:t>50 points		Web submission		</a:t>
            </a:r>
          </a:p>
          <a:p>
            <a:r>
              <a:rPr lang="en-US" sz="2900" dirty="0">
                <a:solidFill>
                  <a:srgbClr val="0000FF"/>
                </a:solidFill>
                <a:latin typeface="+mj-lt"/>
              </a:rPr>
              <a:t>Up to 100 points	Youth participation</a:t>
            </a:r>
          </a:p>
          <a:p>
            <a:r>
              <a:rPr lang="en-US" sz="2900" dirty="0">
                <a:solidFill>
                  <a:srgbClr val="0000FF"/>
                </a:solidFill>
                <a:latin typeface="+mj-lt"/>
              </a:rPr>
              <a:t>100 points		Social Media Promotion		Facebook</a:t>
            </a:r>
          </a:p>
          <a:p>
            <a:r>
              <a:rPr lang="en-US" sz="2900" dirty="0">
                <a:solidFill>
                  <a:srgbClr val="0000FF"/>
                </a:solidFill>
                <a:latin typeface="+mj-lt"/>
              </a:rPr>
              <a:t>100 points		Safety Officer			Debbie KFØIAJ</a:t>
            </a:r>
            <a:r>
              <a:rPr lang="en-US" sz="2900" dirty="0">
                <a:solidFill>
                  <a:srgbClr val="00B050"/>
                </a:solidFill>
                <a:latin typeface="+mj-lt"/>
              </a:rPr>
              <a:t> </a:t>
            </a:r>
          </a:p>
          <a:p>
            <a:endParaRPr lang="en-US" sz="2900" dirty="0">
              <a:solidFill>
                <a:srgbClr val="FFFF00"/>
              </a:solidFill>
              <a:latin typeface="+mj-lt"/>
            </a:endParaRPr>
          </a:p>
          <a:p>
            <a:endParaRPr lang="en-US" sz="2900" dirty="0">
              <a:solidFill>
                <a:srgbClr val="FFFF00"/>
              </a:solidFill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D2007F-4977-4CE3-8B39-1EF1477C10AC}"/>
              </a:ext>
            </a:extLst>
          </p:cNvPr>
          <p:cNvSpPr txBox="1"/>
          <p:nvPr/>
        </p:nvSpPr>
        <p:spPr>
          <a:xfrm>
            <a:off x="-20274" y="6298"/>
            <a:ext cx="3601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Attempt 2024</a:t>
            </a:r>
          </a:p>
        </p:txBody>
      </p:sp>
    </p:spTree>
    <p:extLst>
      <p:ext uri="{BB962C8B-B14F-4D97-AF65-F5344CB8AC3E}">
        <p14:creationId xmlns:p14="http://schemas.microsoft.com/office/powerpoint/2010/main" val="1593652550"/>
      </p:ext>
    </p:extLst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Mars">
      <a:dk1>
        <a:sysClr val="windowText" lastClr="000000"/>
      </a:dk1>
      <a:lt1>
        <a:sysClr val="window" lastClr="FFFFFF"/>
      </a:lt1>
      <a:dk2>
        <a:srgbClr val="D6996C"/>
      </a:dk2>
      <a:lt2>
        <a:srgbClr val="E2CFAA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17414</TotalTime>
  <Words>566</Words>
  <Application>Microsoft Office PowerPoint</Application>
  <PresentationFormat>On-screen Show (4:3)</PresentationFormat>
  <Paragraphs>108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Book Antiqua</vt:lpstr>
      <vt:lpstr>Lucida Sans</vt:lpstr>
      <vt:lpstr>Wingdings</vt:lpstr>
      <vt:lpstr>Wingdings 2</vt:lpstr>
      <vt:lpstr>Wingdings 3</vt:lpstr>
      <vt:lpstr>Apex</vt:lpstr>
      <vt:lpstr>PowerPoint Presentation</vt:lpstr>
      <vt:lpstr>Field Day 2024 Golden Gate Canyon State Park</vt:lpstr>
      <vt:lpstr>Field Day 2024</vt:lpstr>
      <vt:lpstr>Field Day 2024; Site 38</vt:lpstr>
      <vt:lpstr>Field Day 2024</vt:lpstr>
      <vt:lpstr>Field Day 2023</vt:lpstr>
      <vt:lpstr>Field Day 2024</vt:lpstr>
      <vt:lpstr>Field Day 2024</vt:lpstr>
      <vt:lpstr>Bonus Points (need owners)</vt:lpstr>
      <vt:lpstr>CQ Field Day!</vt:lpstr>
    </vt:vector>
  </TitlesOfParts>
  <Company>Lockheed Martin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EDL Overview</dc:title>
  <dc:creator>Lockheed Martin</dc:creator>
  <cp:lastModifiedBy>Sammy Jenkis</cp:lastModifiedBy>
  <cp:revision>537</cp:revision>
  <cp:lastPrinted>2009-02-18T14:47:00Z</cp:lastPrinted>
  <dcterms:created xsi:type="dcterms:W3CDTF">2006-10-27T15:19:07Z</dcterms:created>
  <dcterms:modified xsi:type="dcterms:W3CDTF">2024-04-23T14:19:53Z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Sensitivity">
    <vt:lpwstr>1</vt:lpwstr>
  </property>
  <property fmtid="{D5CDD505-2E9C-101B-9397-08002B2CF9AE}" pid="3" name="SensitivityID">
    <vt:lpwstr>0</vt:lpwstr>
  </property>
  <property fmtid="{D5CDD505-2E9C-101B-9397-08002B2CF9AE}" pid="4" name="ThirdParty">
    <vt:lpwstr/>
  </property>
  <property fmtid="{D5CDD505-2E9C-101B-9397-08002B2CF9AE}" pid="5" name="Document Author">
    <vt:lpwstr>ACCT02\sallen19</vt:lpwstr>
  </property>
  <property fmtid="{D5CDD505-2E9C-101B-9397-08002B2CF9AE}" pid="6" name="OCI Restriction">
    <vt:bool>false</vt:bool>
  </property>
  <property fmtid="{D5CDD505-2E9C-101B-9397-08002B2CF9AE}" pid="7" name="OCI Additional Info">
    <vt:lpwstr/>
  </property>
  <property fmtid="{D5CDD505-2E9C-101B-9397-08002B2CF9AE}" pid="8" name="Allow Header Overwrite">
    <vt:lpwstr>-1</vt:lpwstr>
  </property>
  <property fmtid="{D5CDD505-2E9C-101B-9397-08002B2CF9AE}" pid="9" name="Allow Footer Overwrite">
    <vt:lpwstr>-1</vt:lpwstr>
  </property>
  <property fmtid="{D5CDD505-2E9C-101B-9397-08002B2CF9AE}" pid="10" name="Multiple Selected">
    <vt:lpwstr>-1</vt:lpwstr>
  </property>
  <property fmtid="{D5CDD505-2E9C-101B-9397-08002B2CF9AE}" pid="11" name="SIPHeaderWording">
    <vt:lpwstr/>
  </property>
  <property fmtid="{D5CDD505-2E9C-101B-9397-08002B2CF9AE}" pid="12" name="SIPLevel">
    <vt:lpwstr>0</vt:lpwstr>
  </property>
</Properties>
</file>