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6"/>
  </p:notesMasterIdLst>
  <p:handoutMasterIdLst>
    <p:handoutMasterId r:id="rId17"/>
  </p:handoutMasterIdLst>
  <p:sldIdLst>
    <p:sldId id="298" r:id="rId2"/>
    <p:sldId id="301" r:id="rId3"/>
    <p:sldId id="307" r:id="rId4"/>
    <p:sldId id="306" r:id="rId5"/>
    <p:sldId id="310" r:id="rId6"/>
    <p:sldId id="308" r:id="rId7"/>
    <p:sldId id="297" r:id="rId8"/>
    <p:sldId id="300" r:id="rId9"/>
    <p:sldId id="309" r:id="rId10"/>
    <p:sldId id="311" r:id="rId11"/>
    <p:sldId id="262" r:id="rId12"/>
    <p:sldId id="263" r:id="rId13"/>
    <p:sldId id="302" r:id="rId14"/>
    <p:sldId id="305" r:id="rId15"/>
  </p:sldIdLst>
  <p:sldSz cx="9144000" cy="6858000" type="screen4x3"/>
  <p:notesSz cx="6934200" cy="92329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00000"/>
    <a:srgbClr val="A50021"/>
    <a:srgbClr val="DDDDD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98" autoAdjust="0"/>
    <p:restoredTop sz="94660"/>
  </p:normalViewPr>
  <p:slideViewPr>
    <p:cSldViewPr>
      <p:cViewPr varScale="1">
        <p:scale>
          <a:sx n="91" d="100"/>
          <a:sy n="91" d="100"/>
        </p:scale>
        <p:origin x="1522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>
            <a:lvl1pPr algn="l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8018" y="0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>
            <a:lvl1pPr algn="r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69675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b" anchorCtr="0" compatLnSpc="1">
            <a:prstTxWarp prst="textNoShape">
              <a:avLst/>
            </a:prstTxWarp>
          </a:bodyPr>
          <a:lstStyle>
            <a:lvl1pPr algn="l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8018" y="8769675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b" anchorCtr="0" compatLnSpc="1">
            <a:prstTxWarp prst="textNoShape">
              <a:avLst/>
            </a:prstTxWarp>
          </a:bodyPr>
          <a:lstStyle>
            <a:lvl1pPr algn="r" defTabSz="924414" eaLnBrk="1" hangingPunct="1">
              <a:defRPr sz="1200"/>
            </a:lvl1pPr>
          </a:lstStyle>
          <a:p>
            <a:fld id="{27B8BD4B-8B4C-4C2A-95AE-C762C50880D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>
            <a:lvl1pPr algn="l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8018" y="0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>
            <a:lvl1pPr algn="r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5" y="4385628"/>
            <a:ext cx="5546731" cy="415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69675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b" anchorCtr="0" compatLnSpc="1">
            <a:prstTxWarp prst="textNoShape">
              <a:avLst/>
            </a:prstTxWarp>
          </a:bodyPr>
          <a:lstStyle>
            <a:lvl1pPr algn="l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8018" y="8769675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b" anchorCtr="0" compatLnSpc="1">
            <a:prstTxWarp prst="textNoShape">
              <a:avLst/>
            </a:prstTxWarp>
          </a:bodyPr>
          <a:lstStyle>
            <a:lvl1pPr algn="r" defTabSz="924414" eaLnBrk="1" hangingPunct="1">
              <a:defRPr sz="1200"/>
            </a:lvl1pPr>
          </a:lstStyle>
          <a:p>
            <a:fld id="{6782C7C1-071B-4FC2-AC33-FA3054A7B523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02688ff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02688fff6_0_0:notes"/>
          <p:cNvSpPr txBox="1">
            <a:spLocks noGrp="1"/>
          </p:cNvSpPr>
          <p:nvPr>
            <p:ph type="body" idx="1"/>
          </p:nvPr>
        </p:nvSpPr>
        <p:spPr>
          <a:xfrm>
            <a:off x="693735" y="4385628"/>
            <a:ext cx="5546700" cy="4154700"/>
          </a:xfrm>
          <a:prstGeom prst="rect">
            <a:avLst/>
          </a:prstGeom>
        </p:spPr>
        <p:txBody>
          <a:bodyPr spcFirstLastPara="1" wrap="square" lIns="92350" tIns="46175" rIns="92350" bIns="461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1202688fff6_0_0:notes"/>
          <p:cNvSpPr txBox="1">
            <a:spLocks noGrp="1"/>
          </p:cNvSpPr>
          <p:nvPr>
            <p:ph type="sldNum" idx="12"/>
          </p:nvPr>
        </p:nvSpPr>
        <p:spPr>
          <a:xfrm>
            <a:off x="3928018" y="8769675"/>
            <a:ext cx="3004500" cy="461700"/>
          </a:xfrm>
          <a:prstGeom prst="rect">
            <a:avLst/>
          </a:prstGeom>
        </p:spPr>
        <p:txBody>
          <a:bodyPr spcFirstLastPara="1" wrap="square" lIns="92350" tIns="46175" rIns="92350" bIns="46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02688fff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02688fff6_0_6:notes"/>
          <p:cNvSpPr txBox="1">
            <a:spLocks noGrp="1"/>
          </p:cNvSpPr>
          <p:nvPr>
            <p:ph type="body" idx="1"/>
          </p:nvPr>
        </p:nvSpPr>
        <p:spPr>
          <a:xfrm>
            <a:off x="693735" y="4385628"/>
            <a:ext cx="5546700" cy="4154700"/>
          </a:xfrm>
          <a:prstGeom prst="rect">
            <a:avLst/>
          </a:prstGeom>
        </p:spPr>
        <p:txBody>
          <a:bodyPr spcFirstLastPara="1" wrap="square" lIns="92350" tIns="46175" rIns="92350" bIns="461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202688fff6_0_6:notes"/>
          <p:cNvSpPr txBox="1">
            <a:spLocks noGrp="1"/>
          </p:cNvSpPr>
          <p:nvPr>
            <p:ph type="sldNum" idx="12"/>
          </p:nvPr>
        </p:nvSpPr>
        <p:spPr>
          <a:xfrm>
            <a:off x="3928018" y="8769675"/>
            <a:ext cx="3004500" cy="461700"/>
          </a:xfrm>
          <a:prstGeom prst="rect">
            <a:avLst/>
          </a:prstGeom>
        </p:spPr>
        <p:txBody>
          <a:bodyPr spcFirstLastPara="1" wrap="square" lIns="92350" tIns="46175" rIns="92350" bIns="461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40BC-E608-4E50-B2C3-C8ADCF22B9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7CF0-D925-4FCA-A2D4-C91A8A90AD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50F1-ECFC-45BC-ACAE-8311F58BF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E969E8D-6DAF-41BE-8549-9061A879A5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780-7AD1-4C60-987F-97B778497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B3C1-B9F1-4BEE-9F32-37FF83E74F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6790-D6CF-4456-886D-2B910DA96E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4D9D-61FE-491F-B277-CD1C02DD7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A3CB-D371-4DD0-9DBB-4EAD596779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6987-2541-4A9E-8096-D57769A70AC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019800"/>
            <a:ext cx="8229600" cy="70167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8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dirty="0"/>
              <a:t>15 November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019800"/>
            <a:ext cx="8229600" cy="70167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8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57200" y="6019800"/>
            <a:ext cx="8229600" cy="70167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8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B93C49A-3834-4518-958D-5FED2F07D5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 thruBlk="1"/>
  </p:transition>
  <p:hf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304800"/>
            <a:ext cx="87630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IPRC Ned Gravel 2023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54AD3C1A-1586-402A-9624-C3E0A686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July 8, 2022 (Saturday)</a:t>
            </a:r>
          </a:p>
          <a:p>
            <a:pPr lvl="1"/>
            <a:r>
              <a:rPr lang="en-US" dirty="0">
                <a:latin typeface="+mj-lt"/>
              </a:rPr>
              <a:t>5 checkpoints and net control in Ned</a:t>
            </a:r>
          </a:p>
          <a:p>
            <a:r>
              <a:rPr lang="en-US" dirty="0">
                <a:latin typeface="+mj-lt"/>
              </a:rPr>
              <a:t>Some checkpoint changes from 2022</a:t>
            </a:r>
          </a:p>
          <a:p>
            <a:pPr lvl="1"/>
            <a:r>
              <a:rPr lang="en-US" dirty="0">
                <a:latin typeface="+mj-lt"/>
              </a:rPr>
              <a:t>Bring up map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>
                <a:latin typeface="+mj-lt"/>
              </a:rPr>
              <a:t>Rover?</a:t>
            </a:r>
            <a:endParaRPr lang="en-US" dirty="0"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7104199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304800"/>
            <a:ext cx="87630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IPRC Ned Gravel Support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54AD3C1A-1586-402A-9624-C3E0A686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Prime Repeater</a:t>
            </a:r>
          </a:p>
          <a:p>
            <a:pPr lvl="1"/>
            <a:r>
              <a:rPr lang="en-US" dirty="0" err="1">
                <a:latin typeface="+mj-lt"/>
              </a:rPr>
              <a:t>Thorodin</a:t>
            </a:r>
            <a:r>
              <a:rPr lang="en-US" dirty="0">
                <a:latin typeface="+mj-lt"/>
              </a:rPr>
              <a:t> transmit 448.225; -5 MHz; 141.3 Hz  should serve most of the race course. </a:t>
            </a:r>
          </a:p>
          <a:p>
            <a:pPr lvl="2"/>
            <a:r>
              <a:rPr lang="en-US" dirty="0">
                <a:latin typeface="+mj-lt"/>
              </a:rPr>
              <a:t>Receiver votes between </a:t>
            </a:r>
            <a:r>
              <a:rPr lang="en-US" dirty="0" err="1">
                <a:latin typeface="+mj-lt"/>
              </a:rPr>
              <a:t>Thorodin</a:t>
            </a:r>
            <a:r>
              <a:rPr lang="en-US" dirty="0">
                <a:latin typeface="+mj-lt"/>
              </a:rPr>
              <a:t> and Squaw</a:t>
            </a:r>
          </a:p>
          <a:p>
            <a:pPr lvl="2"/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Backup Repeater</a:t>
            </a:r>
          </a:p>
          <a:p>
            <a:pPr lvl="1"/>
            <a:r>
              <a:rPr lang="en-US" dirty="0">
                <a:latin typeface="+mj-lt"/>
              </a:rPr>
              <a:t>WØNED</a:t>
            </a:r>
          </a:p>
          <a:p>
            <a:pPr lvl="1"/>
            <a:r>
              <a:rPr lang="en-US" dirty="0">
                <a:latin typeface="+mj-lt"/>
              </a:rPr>
              <a:t>Have a station monitoring both repeaters for relays 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Checkpoint Callsigns</a:t>
            </a:r>
          </a:p>
          <a:p>
            <a:pPr lvl="1"/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4169825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02688fff6_0_0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Expectations</a:t>
            </a:r>
            <a:endParaRPr/>
          </a:p>
        </p:txBody>
      </p:sp>
      <p:sp>
        <p:nvSpPr>
          <p:cNvPr id="162" name="Google Shape;162;g1202688fff6_0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+mj-lt"/>
              </a:rPr>
              <a:t>Ned Gravel Expectations</a:t>
            </a:r>
          </a:p>
          <a:p>
            <a:pPr>
              <a:lnSpc>
                <a:spcPct val="80000"/>
              </a:lnSpc>
            </a:pPr>
            <a:endParaRPr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Provide Net Control Area (Tent/table, power, </a:t>
            </a:r>
            <a:r>
              <a:rPr lang="en-US" sz="2800" dirty="0" err="1">
                <a:latin typeface="+mj-lt"/>
              </a:rPr>
              <a:t>etc</a:t>
            </a:r>
            <a:r>
              <a:rPr lang="en-US" sz="2800" dirty="0">
                <a:latin typeface="+mj-lt"/>
              </a:rPr>
              <a:t>)</a:t>
            </a:r>
          </a:p>
          <a:p>
            <a:pPr marL="817245" lvl="1" indent="-342900">
              <a:lnSpc>
                <a:spcPct val="80000"/>
              </a:lnSpc>
              <a:buSzPts val="1170"/>
              <a:buFont typeface="Wingdings 2"/>
              <a:buChar char="§"/>
            </a:pPr>
            <a:endParaRPr sz="2800"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We will provide all volunteers with a free meal/beer after your shift. (come down to Guercio Field)</a:t>
            </a:r>
          </a:p>
          <a:p>
            <a:pPr marL="817245" lvl="1" indent="-342900">
              <a:lnSpc>
                <a:spcPct val="80000"/>
              </a:lnSpc>
              <a:buSzPts val="1170"/>
              <a:buFont typeface="Wingdings 2"/>
              <a:buChar char="§"/>
            </a:pPr>
            <a:endParaRPr sz="2800"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Provide “Emergency Communication Support” flyer for vehicles</a:t>
            </a:r>
            <a:endParaRPr sz="2800" dirty="0">
              <a:latin typeface="+mj-lt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02688fff6_0_6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Expectations</a:t>
            </a:r>
            <a:endParaRPr/>
          </a:p>
        </p:txBody>
      </p:sp>
      <p:sp>
        <p:nvSpPr>
          <p:cNvPr id="169" name="Google Shape;169;g1202688fff6_0_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dirty="0">
                <a:latin typeface="+mj-lt"/>
              </a:rPr>
              <a:t>IPRC Expectations</a:t>
            </a:r>
          </a:p>
          <a:p>
            <a:pPr lvl="0">
              <a:lnSpc>
                <a:spcPct val="80000"/>
              </a:lnSpc>
              <a:spcAft>
                <a:spcPts val="0"/>
              </a:spcAft>
            </a:pPr>
            <a:endParaRPr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spcAft>
                <a:spcPts val="0"/>
              </a:spcAft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Communicate all medical to Race HQ</a:t>
            </a:r>
            <a:endParaRPr sz="2800"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spcAft>
                <a:spcPts val="0"/>
              </a:spcAft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When located at an aid station, communicate first rider in and last rider out</a:t>
            </a:r>
            <a:endParaRPr sz="2800"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spcAft>
                <a:spcPts val="0"/>
              </a:spcAft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Assist in communicating out emergency information to riders (weather/wildlife/</a:t>
            </a:r>
            <a:r>
              <a:rPr lang="en-US" sz="2800" dirty="0" err="1">
                <a:latin typeface="+mj-lt"/>
              </a:rPr>
              <a:t>etc</a:t>
            </a:r>
            <a:r>
              <a:rPr lang="en-US" sz="2800" dirty="0">
                <a:latin typeface="+mj-lt"/>
              </a:rPr>
              <a:t>)</a:t>
            </a:r>
            <a:endParaRPr sz="2800"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spcAft>
                <a:spcPts val="0"/>
              </a:spcAft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Arrive on time and maintain post till instructed to leave</a:t>
            </a:r>
            <a:endParaRPr sz="2800"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spcAft>
                <a:spcPts val="0"/>
              </a:spcAft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No expectations to assist riders with mechanical issues</a:t>
            </a:r>
            <a:endParaRPr sz="2800" dirty="0">
              <a:latin typeface="+mj-lt"/>
            </a:endParaRPr>
          </a:p>
          <a:p>
            <a:pPr marL="817245" lvl="1" indent="-342900">
              <a:lnSpc>
                <a:spcPct val="80000"/>
              </a:lnSpc>
              <a:spcAft>
                <a:spcPts val="0"/>
              </a:spcAft>
              <a:buSzPts val="1170"/>
              <a:buFont typeface="Wingdings 2"/>
              <a:buChar char="§"/>
            </a:pPr>
            <a:r>
              <a:rPr lang="en-US" sz="2800" dirty="0">
                <a:solidFill>
                  <a:srgbClr val="FFFF00"/>
                </a:solidFill>
                <a:latin typeface="+mj-lt"/>
              </a:rPr>
              <a:t>No expectations to count riders unless willing to?</a:t>
            </a:r>
            <a:endParaRPr sz="2800" dirty="0">
              <a:solidFill>
                <a:srgbClr val="FFFF00"/>
              </a:solidFill>
              <a:latin typeface="+mj-lt"/>
            </a:endParaRPr>
          </a:p>
          <a:p>
            <a:pPr marL="817245" lvl="1" indent="-342900">
              <a:lnSpc>
                <a:spcPct val="80000"/>
              </a:lnSpc>
              <a:spcAft>
                <a:spcPts val="0"/>
              </a:spcAft>
              <a:buSzPts val="1170"/>
              <a:buFont typeface="Wingdings 2"/>
              <a:buChar char="§"/>
            </a:pPr>
            <a:r>
              <a:rPr lang="en-US" sz="2800" dirty="0">
                <a:latin typeface="+mj-lt"/>
              </a:rPr>
              <a:t>No expectation to work at aid stations</a:t>
            </a:r>
            <a:endParaRPr sz="2800" dirty="0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304800"/>
            <a:ext cx="87630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IPRC Ned Gravel 2022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54AD3C1A-1586-402A-9624-C3E0A686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Everyone on station and ready to support early. Thanks!</a:t>
            </a:r>
          </a:p>
          <a:p>
            <a:r>
              <a:rPr lang="en-US" dirty="0">
                <a:latin typeface="+mj-lt"/>
              </a:rPr>
              <a:t>Sunset was a challenge (as expected). Rick and Matt provided good relays</a:t>
            </a:r>
          </a:p>
          <a:p>
            <a:r>
              <a:rPr lang="en-US" dirty="0">
                <a:latin typeface="+mj-lt"/>
              </a:rPr>
              <a:t>Rider counts were difficult with racers on course without placards</a:t>
            </a:r>
          </a:p>
          <a:p>
            <a:r>
              <a:rPr lang="en-US" dirty="0">
                <a:latin typeface="+mj-lt"/>
              </a:rPr>
              <a:t>Several riders not prepared with water</a:t>
            </a:r>
          </a:p>
          <a:p>
            <a:r>
              <a:rPr lang="en-US" dirty="0">
                <a:latin typeface="+mj-lt"/>
              </a:rPr>
              <a:t>Riders needing transportation due to exhaustion or equipment failure</a:t>
            </a:r>
          </a:p>
          <a:p>
            <a:pPr lvl="1"/>
            <a:r>
              <a:rPr lang="en-US" dirty="0">
                <a:latin typeface="+mj-lt"/>
              </a:rPr>
              <a:t>Flat tires on Switzerland Trail</a:t>
            </a:r>
          </a:p>
          <a:p>
            <a:r>
              <a:rPr lang="en-US" dirty="0">
                <a:latin typeface="+mj-lt"/>
              </a:rPr>
              <a:t>Rider #49 was never in the race</a:t>
            </a: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5ED96-F4ED-6BA5-B4E8-3F5DC5939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76800"/>
            <a:ext cx="2362200" cy="1771650"/>
          </a:xfrm>
          <a:prstGeom prst="rect">
            <a:avLst/>
          </a:prstGeom>
        </p:spPr>
      </p:pic>
      <p:pic>
        <p:nvPicPr>
          <p:cNvPr id="1026" name="Picture 2" descr="Super Notepad - Take notes, make lists, add reminders:Amazon.com:Appstore  for Android">
            <a:extLst>
              <a:ext uri="{FF2B5EF4-FFF2-40B4-BE49-F238E27FC236}">
                <a16:creationId xmlns:a16="http://schemas.microsoft.com/office/drawing/2014/main" id="{C654E960-37F8-33A1-1F62-EA87DBB0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746029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304800"/>
            <a:ext cx="8763000" cy="114300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IPRC Ned Gravel Comments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2022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54AD3C1A-1586-402A-9624-C3E0A686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>
                <a:latin typeface="+mj-lt"/>
              </a:rPr>
              <a:t>Sunset: Bill, Matt, Rick</a:t>
            </a:r>
          </a:p>
          <a:p>
            <a:pPr lvl="2"/>
            <a:r>
              <a:rPr lang="en-US" dirty="0">
                <a:latin typeface="+mj-lt"/>
              </a:rPr>
              <a:t>Checkpoints have more water</a:t>
            </a:r>
          </a:p>
          <a:p>
            <a:pPr lvl="2"/>
            <a:r>
              <a:rPr lang="en-US" dirty="0">
                <a:latin typeface="+mj-lt"/>
              </a:rPr>
              <a:t>Better antennas at Sunset </a:t>
            </a:r>
          </a:p>
          <a:p>
            <a:pPr lvl="1"/>
            <a:r>
              <a:rPr lang="en-US" dirty="0">
                <a:latin typeface="+mj-lt"/>
              </a:rPr>
              <a:t>Gamble Gulch: Rob, Jesse</a:t>
            </a:r>
          </a:p>
          <a:p>
            <a:pPr lvl="2"/>
            <a:r>
              <a:rPr lang="en-US" dirty="0">
                <a:latin typeface="+mj-lt"/>
              </a:rPr>
              <a:t>Some late timing</a:t>
            </a:r>
          </a:p>
          <a:p>
            <a:pPr lvl="2"/>
            <a:r>
              <a:rPr lang="en-US" dirty="0">
                <a:latin typeface="+mj-lt"/>
              </a:rPr>
              <a:t>Use RFID reader?</a:t>
            </a:r>
          </a:p>
          <a:p>
            <a:pPr lvl="1"/>
            <a:r>
              <a:rPr lang="en-US" dirty="0">
                <a:latin typeface="+mj-lt"/>
              </a:rPr>
              <a:t>Mammoth Gulch: Raman</a:t>
            </a:r>
          </a:p>
          <a:p>
            <a:pPr lvl="2"/>
            <a:r>
              <a:rPr lang="en-US" dirty="0">
                <a:latin typeface="+mj-lt"/>
              </a:rPr>
              <a:t>Thanks for the video!</a:t>
            </a:r>
          </a:p>
          <a:p>
            <a:pPr lvl="2"/>
            <a:r>
              <a:rPr lang="en-US" dirty="0">
                <a:latin typeface="+mj-lt"/>
              </a:rPr>
              <a:t>Reassignment after finished at post</a:t>
            </a:r>
          </a:p>
          <a:p>
            <a:pPr lvl="1"/>
            <a:r>
              <a:rPr lang="en-US" dirty="0">
                <a:latin typeface="+mj-lt"/>
              </a:rPr>
              <a:t>Apex: Rick</a:t>
            </a:r>
          </a:p>
          <a:p>
            <a:pPr lvl="1"/>
            <a:r>
              <a:rPr lang="en-US" dirty="0">
                <a:latin typeface="+mj-lt"/>
              </a:rPr>
              <a:t>Charlie: Rover 1</a:t>
            </a: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Better vehicle for rough parts of the course</a:t>
            </a:r>
          </a:p>
          <a:p>
            <a:pPr lvl="2"/>
            <a:r>
              <a:rPr lang="en-US" dirty="0">
                <a:latin typeface="+mj-lt"/>
              </a:rPr>
              <a:t>Have water and other supplies </a:t>
            </a:r>
            <a:r>
              <a:rPr lang="en-US">
                <a:latin typeface="+mj-lt"/>
              </a:rPr>
              <a:t>for riders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What are the origins of the phrase 'around the horn' in baseball? What does  it mean? - Quora">
            <a:extLst>
              <a:ext uri="{FF2B5EF4-FFF2-40B4-BE49-F238E27FC236}">
                <a16:creationId xmlns:a16="http://schemas.microsoft.com/office/drawing/2014/main" id="{C7BBE669-D023-86B0-39FF-CA144490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1410050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91153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-76200"/>
            <a:ext cx="87630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Course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56EFD-5F00-3885-D064-9B7D1900C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1" r="19999"/>
          <a:stretch/>
        </p:blipFill>
        <p:spPr>
          <a:xfrm>
            <a:off x="1371600" y="990600"/>
            <a:ext cx="6400800" cy="56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91886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-76200"/>
            <a:ext cx="87630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North of Ned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0DC5DD-6623-362B-D6A4-BC57743D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143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90706-56B3-E432-7A7D-5FADC766458F}"/>
              </a:ext>
            </a:extLst>
          </p:cNvPr>
          <p:cNvSpPr txBox="1"/>
          <p:nvPr/>
        </p:nvSpPr>
        <p:spPr>
          <a:xfrm>
            <a:off x="1916049" y="3962400"/>
            <a:ext cx="78098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Sunset</a:t>
            </a:r>
          </a:p>
          <a:p>
            <a:r>
              <a:rPr lang="en-US" b="1" dirty="0">
                <a:solidFill>
                  <a:schemeClr val="bg1"/>
                </a:solidFill>
              </a:rPr>
              <a:t>(Bill)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67C086-832B-4898-D161-E5DED65B6E68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1295400" y="3733800"/>
            <a:ext cx="620649" cy="4902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CB75293-AC08-5FC2-FA6A-A0D5C6987A1F}"/>
              </a:ext>
            </a:extLst>
          </p:cNvPr>
          <p:cNvSpPr txBox="1"/>
          <p:nvPr/>
        </p:nvSpPr>
        <p:spPr>
          <a:xfrm>
            <a:off x="1498525" y="1414790"/>
            <a:ext cx="2404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Switzerland Trailhead Relay</a:t>
            </a:r>
          </a:p>
          <a:p>
            <a:r>
              <a:rPr lang="en-US" dirty="0">
                <a:solidFill>
                  <a:schemeClr val="bg1"/>
                </a:solidFill>
              </a:rPr>
              <a:t>(Rick)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51BBA2-C559-DF75-931B-009EE8A9E6F4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981200" y="1938010"/>
            <a:ext cx="719578" cy="271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18B15C9-DDE1-8E1E-4695-D06AA55A5DB5}"/>
              </a:ext>
            </a:extLst>
          </p:cNvPr>
          <p:cNvSpPr txBox="1"/>
          <p:nvPr/>
        </p:nvSpPr>
        <p:spPr>
          <a:xfrm rot="20958717">
            <a:off x="5031233" y="3665540"/>
            <a:ext cx="1607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 mile Canyon Dr.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602AF30-1A69-9568-15F3-2E895FFB7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60" y="2411045"/>
            <a:ext cx="1583099" cy="10553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B376AA-3A89-172B-BE79-B4F2C1C7F6EE}"/>
              </a:ext>
            </a:extLst>
          </p:cNvPr>
          <p:cNvSpPr txBox="1"/>
          <p:nvPr/>
        </p:nvSpPr>
        <p:spPr>
          <a:xfrm>
            <a:off x="3123441" y="2251198"/>
            <a:ext cx="129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Mt. Alto Relay</a:t>
            </a:r>
          </a:p>
          <a:p>
            <a:r>
              <a:rPr lang="en-US" dirty="0">
                <a:solidFill>
                  <a:schemeClr val="bg1"/>
                </a:solidFill>
              </a:rPr>
              <a:t>(Matt)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7D8AEC-6651-F035-C773-0A0B017B9B8E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664230" y="2512808"/>
            <a:ext cx="459211" cy="271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68562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8763000" cy="114300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North of Ned 2023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(radio/medic 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66510-D96A-CDC2-101F-A0D352915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90"/>
          <a:stretch/>
        </p:blipFill>
        <p:spPr>
          <a:xfrm>
            <a:off x="0" y="1066800"/>
            <a:ext cx="9144000" cy="54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07978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5">
            <a:extLst>
              <a:ext uri="{FF2B5EF4-FFF2-40B4-BE49-F238E27FC236}">
                <a16:creationId xmlns:a16="http://schemas.microsoft.com/office/drawing/2014/main" id="{0F151B21-5406-A620-2DCE-2A42DAB2D322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8763000" cy="114300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North of Ned 2023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(radio/medic 3a)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FDE6A-EF87-0013-E2D0-0277E9116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82"/>
          <a:stretch/>
        </p:blipFill>
        <p:spPr>
          <a:xfrm>
            <a:off x="0" y="1143000"/>
            <a:ext cx="9144000" cy="5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2417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8763000" cy="114300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North of Ned 2023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(radio 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4F34C-1E38-8EF5-E8F2-A60841B0E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94"/>
          <a:stretch/>
        </p:blipFill>
        <p:spPr>
          <a:xfrm>
            <a:off x="0" y="1066800"/>
            <a:ext cx="9144000" cy="53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8676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F28C8D06-5B0A-45EE-96A2-DF3A07088D84}"/>
              </a:ext>
            </a:extLst>
          </p:cNvPr>
          <p:cNvSpPr txBox="1">
            <a:spLocks/>
          </p:cNvSpPr>
          <p:nvPr/>
        </p:nvSpPr>
        <p:spPr>
          <a:xfrm>
            <a:off x="228600" y="-76200"/>
            <a:ext cx="87630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South of Ned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30ED1-1B77-5621-A7B9-E05FF367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990600"/>
            <a:ext cx="8382000" cy="5665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D4874-E771-D7B2-3834-DC117FA79C7E}"/>
              </a:ext>
            </a:extLst>
          </p:cNvPr>
          <p:cNvSpPr txBox="1"/>
          <p:nvPr/>
        </p:nvSpPr>
        <p:spPr>
          <a:xfrm>
            <a:off x="1021917" y="5410200"/>
            <a:ext cx="158729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Mammoth Gulch</a:t>
            </a:r>
          </a:p>
          <a:p>
            <a:r>
              <a:rPr lang="en-US" b="1" dirty="0">
                <a:solidFill>
                  <a:schemeClr val="bg1"/>
                </a:solidFill>
              </a:rPr>
              <a:t> (Raman)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2C6F55-186A-CCDC-D3C6-F1500687CD4E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1752600" y="4724400"/>
            <a:ext cx="62964" cy="6858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960A2F-0624-D257-9C39-D589889AC0D2}"/>
              </a:ext>
            </a:extLst>
          </p:cNvPr>
          <p:cNvSpPr txBox="1"/>
          <p:nvPr/>
        </p:nvSpPr>
        <p:spPr>
          <a:xfrm>
            <a:off x="1878814" y="6158928"/>
            <a:ext cx="1168911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Apex (Rick)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7288E6-9497-29BB-3606-AC56B55E5E5A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047725" y="6096000"/>
            <a:ext cx="838475" cy="2168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DBAC0A-1E44-3433-2CCB-89D53FA93367}"/>
              </a:ext>
            </a:extLst>
          </p:cNvPr>
          <p:cNvSpPr txBox="1"/>
          <p:nvPr/>
        </p:nvSpPr>
        <p:spPr>
          <a:xfrm>
            <a:off x="5141612" y="4808402"/>
            <a:ext cx="139814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Gamble Gulch</a:t>
            </a:r>
          </a:p>
          <a:p>
            <a:r>
              <a:rPr lang="en-US" b="1" dirty="0">
                <a:solidFill>
                  <a:schemeClr val="bg1"/>
                </a:solidFill>
              </a:rPr>
              <a:t>(Rob, Jesse)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25F50E-5D7D-B872-5249-01F30B33CF5A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3886200" y="4267200"/>
            <a:ext cx="1255412" cy="8028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04A2C3-CA37-C7B4-F54E-7C5C135020C4}"/>
              </a:ext>
            </a:extLst>
          </p:cNvPr>
          <p:cNvSpPr txBox="1"/>
          <p:nvPr/>
        </p:nvSpPr>
        <p:spPr>
          <a:xfrm>
            <a:off x="6130868" y="2836913"/>
            <a:ext cx="154721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Rover 1 (Charlie)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02BDA9-6FA3-A77C-D73A-61DD464C5ACE}"/>
              </a:ext>
            </a:extLst>
          </p:cNvPr>
          <p:cNvSpPr txBox="1"/>
          <p:nvPr/>
        </p:nvSpPr>
        <p:spPr>
          <a:xfrm>
            <a:off x="1895553" y="4392101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Rd. 4-N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C1583E-7BE5-BEF6-5D8B-3B45D0B1955A}"/>
              </a:ext>
            </a:extLst>
          </p:cNvPr>
          <p:cNvSpPr txBox="1"/>
          <p:nvPr/>
        </p:nvSpPr>
        <p:spPr>
          <a:xfrm rot="1198466">
            <a:off x="2668546" y="5626317"/>
            <a:ext cx="1264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Apex Valley Rd.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002BC8-CC74-4C0B-1763-677A1F9E2391}"/>
              </a:ext>
            </a:extLst>
          </p:cNvPr>
          <p:cNvSpPr txBox="1"/>
          <p:nvPr/>
        </p:nvSpPr>
        <p:spPr>
          <a:xfrm rot="18010823">
            <a:off x="4238174" y="5790080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Hughesville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B416FF-C677-CEEC-51DE-C40786C6E1DD}"/>
              </a:ext>
            </a:extLst>
          </p:cNvPr>
          <p:cNvSpPr txBox="1"/>
          <p:nvPr/>
        </p:nvSpPr>
        <p:spPr>
          <a:xfrm rot="1476396">
            <a:off x="4222460" y="5375922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Juniper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3E3645-354C-8230-3CCA-95B7E8B14A3A}"/>
              </a:ext>
            </a:extLst>
          </p:cNvPr>
          <p:cNvSpPr txBox="1"/>
          <p:nvPr/>
        </p:nvSpPr>
        <p:spPr>
          <a:xfrm rot="17697331">
            <a:off x="4890577" y="3145754"/>
            <a:ext cx="1319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 Beaver Creek Rd.</a:t>
            </a:r>
          </a:p>
        </p:txBody>
      </p:sp>
    </p:spTree>
    <p:extLst>
      <p:ext uri="{BB962C8B-B14F-4D97-AF65-F5344CB8AC3E}">
        <p14:creationId xmlns:p14="http://schemas.microsoft.com/office/powerpoint/2010/main" val="300959021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5">
            <a:extLst>
              <a:ext uri="{FF2B5EF4-FFF2-40B4-BE49-F238E27FC236}">
                <a16:creationId xmlns:a16="http://schemas.microsoft.com/office/drawing/2014/main" id="{0F151B21-5406-A620-2DCE-2A42DAB2D322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8763000" cy="114300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South of Ned 2023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(radio/medic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8EDBB-6E28-4C0A-84B2-347E01DDE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0"/>
          <a:stretch/>
        </p:blipFill>
        <p:spPr>
          <a:xfrm>
            <a:off x="0" y="1142999"/>
            <a:ext cx="9144000" cy="53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1273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5">
            <a:extLst>
              <a:ext uri="{FF2B5EF4-FFF2-40B4-BE49-F238E27FC236}">
                <a16:creationId xmlns:a16="http://schemas.microsoft.com/office/drawing/2014/main" id="{0F151B21-5406-A620-2DCE-2A42DAB2D322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8763000" cy="114300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South of Ned 2023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(radio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9A6B1-64F6-6BB8-9CE4-B9866E0E8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0"/>
          <a:stretch/>
        </p:blipFill>
        <p:spPr>
          <a:xfrm>
            <a:off x="0" y="1143000"/>
            <a:ext cx="9144000" cy="53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345"/>
      </p:ext>
    </p:extLst>
  </p:cSld>
  <p:clrMapOvr>
    <a:masterClrMapping/>
  </p:clrMapOvr>
  <p:transition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Mars">
      <a:dk1>
        <a:sysClr val="windowText" lastClr="000000"/>
      </a:dk1>
      <a:lt1>
        <a:sysClr val="window" lastClr="FFFFFF"/>
      </a:lt1>
      <a:dk2>
        <a:srgbClr val="D6996C"/>
      </a:dk2>
      <a:lt2>
        <a:srgbClr val="E2CFAA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16863</TotalTime>
  <Words>444</Words>
  <Application>Microsoft Office PowerPoint</Application>
  <PresentationFormat>On-screen Show (4:3)</PresentationFormat>
  <Paragraphs>116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Book Antiqua</vt:lpstr>
      <vt:lpstr>Lucida Sans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Expectations</vt:lpstr>
      <vt:lpstr>Expectations</vt:lpstr>
      <vt:lpstr>PowerPoint Presentation</vt:lpstr>
      <vt:lpstr>PowerPoint Presentation</vt:lpstr>
    </vt:vector>
  </TitlesOfParts>
  <Company>Lockheed 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EDL Overview</dc:title>
  <dc:creator>Lockheed Martin</dc:creator>
  <cp:lastModifiedBy>Sammy Jenkis</cp:lastModifiedBy>
  <cp:revision>550</cp:revision>
  <cp:lastPrinted>2009-02-18T14:47:00Z</cp:lastPrinted>
  <dcterms:created xsi:type="dcterms:W3CDTF">2006-10-27T15:19:07Z</dcterms:created>
  <dcterms:modified xsi:type="dcterms:W3CDTF">2023-05-22T19:14:50Z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Sensitivity">
    <vt:lpwstr>1</vt:lpwstr>
  </property>
  <property fmtid="{D5CDD505-2E9C-101B-9397-08002B2CF9AE}" pid="3" name="SensitivityID">
    <vt:lpwstr>0</vt:lpwstr>
  </property>
  <property fmtid="{D5CDD505-2E9C-101B-9397-08002B2CF9AE}" pid="4" name="ThirdParty">
    <vt:lpwstr/>
  </property>
  <property fmtid="{D5CDD505-2E9C-101B-9397-08002B2CF9AE}" pid="5" name="Document Author">
    <vt:lpwstr>ACCT02\sallen19</vt:lpwstr>
  </property>
  <property fmtid="{D5CDD505-2E9C-101B-9397-08002B2CF9AE}" pid="6" name="OCI Restriction">
    <vt:bool>false</vt:bool>
  </property>
  <property fmtid="{D5CDD505-2E9C-101B-9397-08002B2CF9AE}" pid="7" name="OCI Additional Info">
    <vt:lpwstr/>
  </property>
  <property fmtid="{D5CDD505-2E9C-101B-9397-08002B2CF9AE}" pid="8" name="Allow Header Overwrite">
    <vt:lpwstr>-1</vt:lpwstr>
  </property>
  <property fmtid="{D5CDD505-2E9C-101B-9397-08002B2CF9AE}" pid="9" name="Allow Footer Overwrite">
    <vt:lpwstr>-1</vt:lpwstr>
  </property>
  <property fmtid="{D5CDD505-2E9C-101B-9397-08002B2CF9AE}" pid="10" name="Multiple Selected">
    <vt:lpwstr>-1</vt:lpwstr>
  </property>
  <property fmtid="{D5CDD505-2E9C-101B-9397-08002B2CF9AE}" pid="11" name="SIPHeaderWording">
    <vt:lpwstr/>
  </property>
  <property fmtid="{D5CDD505-2E9C-101B-9397-08002B2CF9AE}" pid="12" name="SIPLevel">
    <vt:lpwstr>0</vt:lpwstr>
  </property>
</Properties>
</file>