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4" r:id="rId3"/>
    <p:sldId id="295" r:id="rId4"/>
    <p:sldId id="306" r:id="rId5"/>
    <p:sldId id="297" r:id="rId6"/>
    <p:sldId id="272" r:id="rId7"/>
    <p:sldId id="298" r:id="rId8"/>
    <p:sldId id="307" r:id="rId9"/>
    <p:sldId id="299" r:id="rId10"/>
    <p:sldId id="300" r:id="rId11"/>
    <p:sldId id="301" r:id="rId12"/>
    <p:sldId id="309" r:id="rId13"/>
    <p:sldId id="302" r:id="rId14"/>
    <p:sldId id="303" r:id="rId15"/>
    <p:sldId id="286" r:id="rId16"/>
    <p:sldId id="310" r:id="rId17"/>
    <p:sldId id="305" r:id="rId18"/>
    <p:sldId id="308" r:id="rId19"/>
  </p:sldIdLst>
  <p:sldSz cx="9144000" cy="6858000" type="screen4x3"/>
  <p:notesSz cx="693420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800000"/>
    <a:srgbClr val="A5002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>
      <p:cViewPr varScale="1">
        <p:scale>
          <a:sx n="91" d="100"/>
          <a:sy n="91" d="100"/>
        </p:scale>
        <p:origin x="1579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27B8BD4B-8B4C-4C2A-95AE-C762C50880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85628"/>
            <a:ext cx="5546731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6782C7C1-071B-4FC2-AC33-FA3054A7B52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40BC-E608-4E50-B2C3-C8ADCF22B9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7CF0-D925-4FCA-A2D4-C91A8A90AD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F1-ECFC-45BC-ACAE-8311F58BF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969E8D-6DAF-41BE-8549-9061A879A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1780-7AD1-4C60-987F-97B778497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B3C1-B9F1-4BEE-9F32-37FF83E74F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790-D6CF-4456-886D-2B910DA96E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D9D-61FE-491F-B277-CD1C02DD73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A3CB-D371-4DD0-9DBB-4EAD596779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6987-2541-4A9E-8096-D57769A70A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93C49A-3834-4518-958D-5FED2F07D5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1453D-26D9-5E66-B22A-9CFE572B1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0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559E8-A7A1-4C19-B8F7-011567D0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7016"/>
            <a:ext cx="9144000" cy="2210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905506"/>
            <a:ext cx="981711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eaLnBrk="1" hangingPunct="1"/>
            <a:r>
              <a:rPr lang="en-US" sz="7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Field Day</a:t>
            </a:r>
          </a:p>
          <a:p>
            <a:pPr eaLnBrk="1" hangingPunct="1"/>
            <a:r>
              <a:rPr lang="en-US" sz="54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IPRC Meeting May 22, 2023</a:t>
            </a:r>
          </a:p>
          <a:p>
            <a:pPr eaLnBrk="1" hangingPunct="1"/>
            <a:endParaRPr lang="en-US" sz="6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RRL Field Day">
            <a:extLst>
              <a:ext uri="{FF2B5EF4-FFF2-40B4-BE49-F238E27FC236}">
                <a16:creationId xmlns:a16="http://schemas.microsoft.com/office/drawing/2014/main" id="{DC6E0BFD-C450-036F-76A9-3B28E4FD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1936086" cy="12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Day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38EFB-B8B7-AFD1-E688-867C643F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552190" cy="5486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8B62F8-5945-F4A7-B2E6-907AA87C1561}"/>
              </a:ext>
            </a:extLst>
          </p:cNvPr>
          <p:cNvSpPr/>
          <p:nvPr/>
        </p:nvSpPr>
        <p:spPr>
          <a:xfrm>
            <a:off x="3200400" y="3733800"/>
            <a:ext cx="453755" cy="453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94089-7741-3F85-2C1F-FAF016178F04}"/>
              </a:ext>
            </a:extLst>
          </p:cNvPr>
          <p:cNvSpPr txBox="1"/>
          <p:nvPr/>
        </p:nvSpPr>
        <p:spPr>
          <a:xfrm>
            <a:off x="3614550" y="5105400"/>
            <a:ext cx="145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Site 24</a:t>
            </a:r>
          </a:p>
          <a:p>
            <a:r>
              <a:rPr lang="en-US" b="1" dirty="0">
                <a:solidFill>
                  <a:srgbClr val="FF0000"/>
                </a:solidFill>
              </a:rPr>
              <a:t>Scott &amp; Debbie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83EB72-15F6-9047-4715-B7189029E653}"/>
              </a:ext>
            </a:extLst>
          </p:cNvPr>
          <p:cNvCxnSpPr>
            <a:cxnSpLocks/>
            <a:stCxn id="8" idx="0"/>
            <a:endCxn id="6" idx="5"/>
          </p:cNvCxnSpPr>
          <p:nvPr/>
        </p:nvCxnSpPr>
        <p:spPr>
          <a:xfrm flipH="1" flipV="1">
            <a:off x="3587704" y="4121104"/>
            <a:ext cx="755572" cy="9842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6CBE623-976A-877F-EB51-E7BF960B894A}"/>
              </a:ext>
            </a:extLst>
          </p:cNvPr>
          <p:cNvSpPr/>
          <p:nvPr/>
        </p:nvSpPr>
        <p:spPr>
          <a:xfrm>
            <a:off x="3155010" y="1613331"/>
            <a:ext cx="453755" cy="453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E0A4-38F0-DA4C-57A8-1102E123D0D0}"/>
              </a:ext>
            </a:extLst>
          </p:cNvPr>
          <p:cNvSpPr txBox="1"/>
          <p:nvPr/>
        </p:nvSpPr>
        <p:spPr>
          <a:xfrm>
            <a:off x="3654155" y="2184810"/>
            <a:ext cx="76174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Site 43</a:t>
            </a:r>
          </a:p>
          <a:p>
            <a:r>
              <a:rPr lang="en-US" b="1" dirty="0">
                <a:solidFill>
                  <a:srgbClr val="FF0000"/>
                </a:solidFill>
              </a:rPr>
              <a:t>Rick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E08508-072F-B6FD-246C-ABA665746E7B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427277" y="2105803"/>
            <a:ext cx="226878" cy="340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36060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2023; Site 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0B8B5-1426-1F4C-8A78-15C45E286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336041" cy="3252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784ED-BF49-1F75-31A9-A135D61D5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7" y="4547431"/>
            <a:ext cx="5540986" cy="2310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67021-1F01-D301-C417-3E459D1B5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62" y="1219200"/>
            <a:ext cx="4336041" cy="32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158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2023; Site 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A7C29-CB8B-7A83-FFEA-813838D05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691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Campground Facilities</a:t>
            </a:r>
          </a:p>
          <a:p>
            <a:pPr lvl="1"/>
            <a:r>
              <a:rPr lang="en-US" dirty="0">
                <a:latin typeface="+mj-lt"/>
              </a:rPr>
              <a:t>RV and tent(s) at each site</a:t>
            </a:r>
          </a:p>
          <a:p>
            <a:pPr lvl="1"/>
            <a:r>
              <a:rPr lang="en-US" dirty="0">
                <a:latin typeface="+mj-lt"/>
              </a:rPr>
              <a:t>Restrooms</a:t>
            </a:r>
          </a:p>
          <a:p>
            <a:pPr lvl="1"/>
            <a:r>
              <a:rPr lang="en-US" dirty="0">
                <a:latin typeface="+mj-lt"/>
              </a:rPr>
              <a:t>120V power pole</a:t>
            </a:r>
          </a:p>
          <a:p>
            <a:pPr lvl="1"/>
            <a:r>
              <a:rPr lang="en-US" dirty="0">
                <a:latin typeface="+mj-lt"/>
              </a:rPr>
              <a:t>Showers</a:t>
            </a:r>
          </a:p>
          <a:p>
            <a:r>
              <a:rPr lang="en-US" dirty="0">
                <a:latin typeface="+mj-lt"/>
              </a:rPr>
              <a:t>Take into account</a:t>
            </a:r>
          </a:p>
          <a:p>
            <a:pPr lvl="2"/>
            <a:r>
              <a:rPr lang="en-US" dirty="0">
                <a:latin typeface="+mj-lt"/>
              </a:rPr>
              <a:t>No cell service at site 24</a:t>
            </a:r>
          </a:p>
          <a:p>
            <a:pPr lvl="3"/>
            <a:r>
              <a:rPr lang="en-US" dirty="0">
                <a:latin typeface="+mj-lt"/>
              </a:rPr>
              <a:t>Limited at Panorama Point</a:t>
            </a:r>
          </a:p>
          <a:p>
            <a:pPr lvl="2"/>
            <a:r>
              <a:rPr lang="en-US" dirty="0">
                <a:latin typeface="+mj-lt"/>
              </a:rPr>
              <a:t>We will have neighbors (batteries at night?)</a:t>
            </a:r>
          </a:p>
          <a:p>
            <a:pPr lvl="2"/>
            <a:r>
              <a:rPr lang="en-US" dirty="0">
                <a:latin typeface="+mj-lt"/>
              </a:rPr>
              <a:t>We will have neighbors (promote ham radio!)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43586-6AA5-A597-2433-767A8E089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6215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1810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We have a 30’ trailer available with extra bed</a:t>
            </a:r>
          </a:p>
          <a:p>
            <a:pPr lvl="1"/>
            <a:r>
              <a:rPr lang="en-US" dirty="0">
                <a:latin typeface="+mj-lt"/>
              </a:rPr>
              <a:t>Generator with quiet enclosure</a:t>
            </a:r>
          </a:p>
          <a:p>
            <a:pPr lvl="1"/>
            <a:r>
              <a:rPr lang="en-US" dirty="0">
                <a:latin typeface="+mj-lt"/>
              </a:rPr>
              <a:t>FT-847 and Flex-6400</a:t>
            </a:r>
          </a:p>
          <a:p>
            <a:pPr lvl="1"/>
            <a:r>
              <a:rPr lang="en-US" dirty="0" err="1">
                <a:latin typeface="+mj-lt"/>
              </a:rPr>
              <a:t>Hamstick</a:t>
            </a:r>
            <a:r>
              <a:rPr lang="en-US" dirty="0">
                <a:latin typeface="+mj-lt"/>
              </a:rPr>
              <a:t> antennas, 20m dipole off-center fed multi-dipole</a:t>
            </a:r>
          </a:p>
          <a:p>
            <a:pPr lvl="1"/>
            <a:r>
              <a:rPr lang="en-US" dirty="0" err="1">
                <a:latin typeface="+mj-lt"/>
              </a:rPr>
              <a:t>Moxon</a:t>
            </a:r>
            <a:r>
              <a:rPr lang="en-US" dirty="0">
                <a:latin typeface="+mj-lt"/>
              </a:rPr>
              <a:t> – Charlie?</a:t>
            </a:r>
          </a:p>
          <a:p>
            <a:r>
              <a:rPr lang="en-US" dirty="0">
                <a:latin typeface="+mj-lt"/>
              </a:rPr>
              <a:t>Other Rigs / Antennas?</a:t>
            </a:r>
          </a:p>
          <a:p>
            <a:r>
              <a:rPr lang="en-US" dirty="0">
                <a:latin typeface="+mj-lt"/>
              </a:rPr>
              <a:t>Power sources</a:t>
            </a:r>
          </a:p>
          <a:p>
            <a:pPr lvl="1"/>
            <a:r>
              <a:rPr lang="en-US" dirty="0">
                <a:latin typeface="+mj-lt"/>
              </a:rPr>
              <a:t>Batteries, batteries, batteries</a:t>
            </a:r>
          </a:p>
          <a:p>
            <a:pPr lvl="1"/>
            <a:r>
              <a:rPr lang="en-US" dirty="0">
                <a:latin typeface="+mj-lt"/>
              </a:rPr>
              <a:t>Solar for bonus?</a:t>
            </a:r>
          </a:p>
          <a:p>
            <a:r>
              <a:rPr lang="en-US" dirty="0">
                <a:latin typeface="+mj-lt"/>
              </a:rPr>
              <a:t>Need CW Operators!</a:t>
            </a:r>
          </a:p>
          <a:p>
            <a:pPr lvl="1"/>
            <a:r>
              <a:rPr lang="en-US" dirty="0">
                <a:latin typeface="+mj-lt"/>
              </a:rPr>
              <a:t>2 points/contact vs. 1 for phone!</a:t>
            </a:r>
          </a:p>
          <a:p>
            <a:r>
              <a:rPr lang="en-US" dirty="0">
                <a:latin typeface="+mj-lt"/>
              </a:rPr>
              <a:t>Sign up Google Doc</a:t>
            </a:r>
          </a:p>
          <a:p>
            <a:r>
              <a:rPr lang="en-US" dirty="0">
                <a:latin typeface="+mj-lt"/>
              </a:rPr>
              <a:t>Food Plan</a:t>
            </a:r>
          </a:p>
          <a:p>
            <a:r>
              <a:rPr lang="en-US" dirty="0">
                <a:latin typeface="+mj-lt"/>
              </a:rPr>
              <a:t>Log using N3FJP Program</a:t>
            </a:r>
          </a:p>
          <a:p>
            <a:pPr lvl="1"/>
            <a:r>
              <a:rPr lang="en-US" dirty="0">
                <a:latin typeface="+mj-lt"/>
              </a:rPr>
              <a:t>Club call, PW 35350</a:t>
            </a:r>
          </a:p>
          <a:p>
            <a:r>
              <a:rPr lang="en-US" dirty="0">
                <a:latin typeface="+mj-lt"/>
              </a:rPr>
              <a:t>Talk-In WØNED repeater – confirmed coverage! </a:t>
            </a:r>
          </a:p>
          <a:p>
            <a:pPr lvl="1"/>
            <a:r>
              <a:rPr lang="en-US" dirty="0">
                <a:latin typeface="+mj-lt"/>
              </a:rPr>
              <a:t>Simplex </a:t>
            </a:r>
            <a:r>
              <a:rPr lang="en-US">
                <a:latin typeface="+mj-lt"/>
              </a:rPr>
              <a:t>(146.500)</a:t>
            </a:r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87745-2072-42A6-9D8B-1323B4CE1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3159760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83581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Points (need owners)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pts/xmtr	100% Emergency Power		300 total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Media Publicity </a:t>
            </a:r>
            <a:r>
              <a:rPr lang="en-US" sz="2900" dirty="0">
                <a:solidFill>
                  <a:srgbClr val="FFFF00"/>
                </a:solidFill>
                <a:latin typeface="+mj-lt"/>
              </a:rPr>
              <a:t>(Actual – changed from 2022)</a:t>
            </a:r>
          </a:p>
          <a:p>
            <a:pPr lvl="1"/>
            <a:r>
              <a:rPr lang="en-US" sz="2500" dirty="0" err="1">
                <a:solidFill>
                  <a:srgbClr val="FFFF00"/>
                </a:solidFill>
                <a:latin typeface="+mj-lt"/>
              </a:rPr>
              <a:t>Omayra</a:t>
            </a:r>
            <a:r>
              <a:rPr lang="en-US" sz="2500" dirty="0">
                <a:solidFill>
                  <a:srgbClr val="FFFF00"/>
                </a:solidFill>
                <a:latin typeface="+mj-lt"/>
              </a:rPr>
              <a:t> from Mountain Ear plans attending</a:t>
            </a:r>
            <a:r>
              <a:rPr lang="en-US" sz="2500" dirty="0">
                <a:solidFill>
                  <a:srgbClr val="00B050"/>
                </a:solidFill>
                <a:latin typeface="+mj-lt"/>
              </a:rPr>
              <a:t>	</a:t>
            </a:r>
          </a:p>
          <a:p>
            <a:r>
              <a:rPr lang="en-US" sz="2900" dirty="0">
                <a:latin typeface="+mj-lt"/>
              </a:rPr>
              <a:t>100 points		Public Location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Public Information Table</a:t>
            </a:r>
          </a:p>
          <a:p>
            <a:r>
              <a:rPr lang="en-US" sz="2900" dirty="0">
                <a:latin typeface="+mj-lt"/>
              </a:rPr>
              <a:t>100 points		Message Origination to 						Section Manager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 pts/message	Message Handling?	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pts		Satellite QSO	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Alternate Power (5 QSOs, can be battery charge)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W1AW Bulletin Reception</a:t>
            </a:r>
          </a:p>
          <a:p>
            <a:r>
              <a:rPr lang="en-US" sz="2900" dirty="0">
                <a:latin typeface="+mj-lt"/>
              </a:rPr>
              <a:t>100 points		Educational Activity</a:t>
            </a:r>
          </a:p>
          <a:p>
            <a:r>
              <a:rPr lang="en-US" sz="2900" dirty="0">
                <a:latin typeface="+mj-lt"/>
              </a:rPr>
              <a:t>100 points		Site visit by elected official</a:t>
            </a:r>
          </a:p>
          <a:p>
            <a:r>
              <a:rPr lang="en-US" sz="2900" dirty="0">
                <a:latin typeface="+mj-lt"/>
              </a:rPr>
              <a:t>100 points		Site visit by ARES official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50 points		Web submission		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Up to 100 points	Youth participation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Social Media Promotion		Facebook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Safety Officer			Debbie KFØIAJ</a:t>
            </a:r>
            <a:r>
              <a:rPr lang="en-US" sz="2900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2007F-4977-4CE3-8B39-1EF1477C10AC}"/>
              </a:ext>
            </a:extLst>
          </p:cNvPr>
          <p:cNvSpPr txBox="1"/>
          <p:nvPr/>
        </p:nvSpPr>
        <p:spPr>
          <a:xfrm>
            <a:off x="-20274" y="6298"/>
            <a:ext cx="360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Attempt 2023</a:t>
            </a:r>
          </a:p>
        </p:txBody>
      </p:sp>
    </p:spTree>
    <p:extLst>
      <p:ext uri="{BB962C8B-B14F-4D97-AF65-F5344CB8AC3E}">
        <p14:creationId xmlns:p14="http://schemas.microsoft.com/office/powerpoint/2010/main" val="271777844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Attach to Club Banner</a:t>
            </a:r>
            <a:br>
              <a:rPr lang="en-US" dirty="0"/>
            </a:br>
            <a:r>
              <a:rPr lang="en-US" dirty="0"/>
              <a:t>(link to website)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2F0CA-FE1D-C108-E94D-0D28618BE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1336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0092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 Field Day!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C2F2A-6C8A-ACF4-F931-256970984248}"/>
              </a:ext>
            </a:extLst>
          </p:cNvPr>
          <p:cNvSpPr txBox="1"/>
          <p:nvPr/>
        </p:nvSpPr>
        <p:spPr>
          <a:xfrm flipH="1">
            <a:off x="488452" y="3420926"/>
            <a:ext cx="624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More People = More Fun!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0CF326-7945-BABB-0887-66F1B21F8312}"/>
              </a:ext>
            </a:extLst>
          </p:cNvPr>
          <p:cNvSpPr txBox="1"/>
          <p:nvPr/>
        </p:nvSpPr>
        <p:spPr>
          <a:xfrm flipH="1">
            <a:off x="2133600" y="4232229"/>
            <a:ext cx="835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</a:rPr>
              <a:t>Come on out, if only for a while… </a:t>
            </a:r>
          </a:p>
        </p:txBody>
      </p:sp>
      <p:pic>
        <p:nvPicPr>
          <p:cNvPr id="1026" name="Picture 2" descr="Ham Radio featured in classic Schlitz beer ad from the image 1">
            <a:extLst>
              <a:ext uri="{FF2B5EF4-FFF2-40B4-BE49-F238E27FC236}">
                <a16:creationId xmlns:a16="http://schemas.microsoft.com/office/drawing/2014/main" id="{B44E7D92-FFE8-D4E3-DB10-C41327AF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1785129" cy="24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6532520-3B1B-3152-4E49-87E7DD52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30" y="2470619"/>
            <a:ext cx="2168381" cy="14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Ham Radio">
            <a:extLst>
              <a:ext uri="{FF2B5EF4-FFF2-40B4-BE49-F238E27FC236}">
                <a16:creationId xmlns:a16="http://schemas.microsoft.com/office/drawing/2014/main" id="{202367C6-81C3-B326-9A33-58168EEF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74" y="1623929"/>
            <a:ext cx="3376138" cy="18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m Radio TV Cartoon References">
            <a:extLst>
              <a:ext uri="{FF2B5EF4-FFF2-40B4-BE49-F238E27FC236}">
                <a16:creationId xmlns:a16="http://schemas.microsoft.com/office/drawing/2014/main" id="{E9F52149-5DC7-D073-3177-4A387324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06" y="4916310"/>
            <a:ext cx="1883826" cy="14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2960F-F241-59D3-E3FA-B47B869475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" y="4422627"/>
            <a:ext cx="1841748" cy="2286000"/>
          </a:xfrm>
          <a:prstGeom prst="rect">
            <a:avLst/>
          </a:prstGeom>
        </p:spPr>
      </p:pic>
      <p:pic>
        <p:nvPicPr>
          <p:cNvPr id="6" name="Picture 16" descr="Resistance - The Simple Catholic">
            <a:extLst>
              <a:ext uri="{FF2B5EF4-FFF2-40B4-BE49-F238E27FC236}">
                <a16:creationId xmlns:a16="http://schemas.microsoft.com/office/drawing/2014/main" id="{7DF8B22A-B2C0-472E-26AA-8B7B5E7E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269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am Radio Humor">
            <a:extLst>
              <a:ext uri="{FF2B5EF4-FFF2-40B4-BE49-F238E27FC236}">
                <a16:creationId xmlns:a16="http://schemas.microsoft.com/office/drawing/2014/main" id="{9B5F5348-2F14-8C07-DA74-380CE839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12" y="517394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7089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IPRC Party</a:t>
            </a:r>
          </a:p>
        </p:txBody>
      </p:sp>
      <p:pic>
        <p:nvPicPr>
          <p:cNvPr id="7" name="Picture 2" descr="giant barbecue to have fun - License, download or print for £6.20 | Photos  | Picfair">
            <a:extLst>
              <a:ext uri="{FF2B5EF4-FFF2-40B4-BE49-F238E27FC236}">
                <a16:creationId xmlns:a16="http://schemas.microsoft.com/office/drawing/2014/main" id="{FE057315-2BF4-C364-5A6B-6BA4D34E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44" y="1295400"/>
            <a:ext cx="4582946" cy="30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C2F2A-6C8A-ACF4-F931-256970984248}"/>
              </a:ext>
            </a:extLst>
          </p:cNvPr>
          <p:cNvSpPr txBox="1"/>
          <p:nvPr/>
        </p:nvSpPr>
        <p:spPr>
          <a:xfrm flipH="1">
            <a:off x="228600" y="1389795"/>
            <a:ext cx="6243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Bar-K IPRC BBQ </a:t>
            </a:r>
          </a:p>
          <a:p>
            <a:pPr algn="l"/>
            <a:r>
              <a:rPr lang="en-US" sz="4000" dirty="0">
                <a:solidFill>
                  <a:srgbClr val="FFFF00"/>
                </a:solidFill>
              </a:rPr>
              <a:t>This Summer</a:t>
            </a:r>
          </a:p>
          <a:p>
            <a:pPr algn="l"/>
            <a:endParaRPr lang="en-US" sz="4000" dirty="0">
              <a:solidFill>
                <a:srgbClr val="FFFF00"/>
              </a:solidFill>
            </a:endParaRPr>
          </a:p>
          <a:p>
            <a:pPr algn="l"/>
            <a:r>
              <a:rPr lang="en-US" sz="4000" dirty="0">
                <a:solidFill>
                  <a:srgbClr val="FFFF00"/>
                </a:solidFill>
              </a:rPr>
              <a:t>Details coming…</a:t>
            </a:r>
          </a:p>
        </p:txBody>
      </p:sp>
      <p:pic>
        <p:nvPicPr>
          <p:cNvPr id="1028" name="Picture 4" descr="Stand at Vintage Day Montmartre Paris Editorial Stock Image - Image of  vintage, natural: 78838529">
            <a:extLst>
              <a:ext uri="{FF2B5EF4-FFF2-40B4-BE49-F238E27FC236}">
                <a16:creationId xmlns:a16="http://schemas.microsoft.com/office/drawing/2014/main" id="{031D2FEF-86D0-64CF-81CE-E296536C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518695" cy="26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904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2022 Recap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Location: Columbine Campground near Central City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Class 3A</a:t>
            </a:r>
          </a:p>
          <a:p>
            <a:r>
              <a:rPr lang="en-US" dirty="0">
                <a:latin typeface="+mj-lt"/>
              </a:rPr>
              <a:t>Coverage: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Recap post-it | Public domain vectors">
            <a:extLst>
              <a:ext uri="{FF2B5EF4-FFF2-40B4-BE49-F238E27FC236}">
                <a16:creationId xmlns:a16="http://schemas.microsoft.com/office/drawing/2014/main" id="{5CCD80B4-7F8B-78AB-D1FC-2CEF544A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238"/>
            <a:ext cx="130118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7AEBD1-6BFD-603C-FE7C-C09CDA92D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08191"/>
            <a:ext cx="5224555" cy="3948078"/>
          </a:xfrm>
          <a:prstGeom prst="rect">
            <a:avLst/>
          </a:prstGeom>
        </p:spPr>
      </p:pic>
      <p:pic>
        <p:nvPicPr>
          <p:cNvPr id="3" name="Picture 2" descr="Join the ARRL Field Day Facebook group!">
            <a:extLst>
              <a:ext uri="{FF2B5EF4-FFF2-40B4-BE49-F238E27FC236}">
                <a16:creationId xmlns:a16="http://schemas.microsoft.com/office/drawing/2014/main" id="{1A040187-AE00-087E-511D-1CCBE0E5E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r="19773"/>
          <a:stretch/>
        </p:blipFill>
        <p:spPr bwMode="auto">
          <a:xfrm>
            <a:off x="7775195" y="415167"/>
            <a:ext cx="1292605" cy="10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>
            <a:extLst>
              <a:ext uri="{FF2B5EF4-FFF2-40B4-BE49-F238E27FC236}">
                <a16:creationId xmlns:a16="http://schemas.microsoft.com/office/drawing/2014/main" id="{F28C8D06-5B0A-45EE-96A2-DF3A07088D8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Field Day 2022 Score Recap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4AD3C1A-1586-402A-9624-C3E0A68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1,128</a:t>
            </a:r>
            <a:r>
              <a:rPr lang="en-US" dirty="0">
                <a:latin typeface="+mj-lt"/>
              </a:rPr>
              <a:t> total points		2021: 1,406 (-278)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FFFF00"/>
                </a:solidFill>
                <a:latin typeface="+mj-lt"/>
              </a:rPr>
              <a:t>Bonus points 790</a:t>
            </a:r>
            <a:r>
              <a:rPr lang="en-US" dirty="0">
                <a:latin typeface="+mj-lt"/>
              </a:rPr>
              <a:t>		2021: 550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159 SSB Contacts	2021: 428</a:t>
            </a:r>
          </a:p>
          <a:p>
            <a:pPr lvl="1"/>
            <a:r>
              <a:rPr lang="en-US" dirty="0">
                <a:latin typeface="+mj-lt"/>
              </a:rPr>
              <a:t>80	0		2021: 7</a:t>
            </a:r>
          </a:p>
          <a:p>
            <a:pPr lvl="1"/>
            <a:r>
              <a:rPr lang="en-US" dirty="0">
                <a:latin typeface="+mj-lt"/>
              </a:rPr>
              <a:t>40	82, 1 dig	2021: 56</a:t>
            </a:r>
          </a:p>
          <a:p>
            <a:pPr lvl="1"/>
            <a:r>
              <a:rPr lang="en-US" dirty="0">
                <a:latin typeface="+mj-lt"/>
              </a:rPr>
              <a:t>20	75, 5 dig	2021: 299</a:t>
            </a:r>
          </a:p>
          <a:p>
            <a:pPr lvl="1"/>
            <a:r>
              <a:rPr lang="en-US" dirty="0">
                <a:latin typeface="+mj-lt"/>
              </a:rPr>
              <a:t>15	0		2021: 25</a:t>
            </a:r>
          </a:p>
          <a:p>
            <a:pPr lvl="1"/>
            <a:r>
              <a:rPr lang="en-US" dirty="0">
                <a:latin typeface="+mj-lt"/>
              </a:rPr>
              <a:t>6	2		2021: 41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DEB67-3024-501B-0031-A6798B194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386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576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Bonus Points Recap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pts/xmtr	100% Emergency Power (3x)	300 total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points	Media Publicity			Mountain Ear</a:t>
            </a:r>
          </a:p>
          <a:p>
            <a:r>
              <a:rPr lang="en-US" sz="2900" dirty="0">
                <a:latin typeface="+mj-lt"/>
              </a:rPr>
              <a:t>100 points		Public Location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points	Public Information Table</a:t>
            </a:r>
          </a:p>
          <a:p>
            <a:r>
              <a:rPr lang="en-US" sz="2900" dirty="0">
                <a:solidFill>
                  <a:srgbClr val="FFFF00"/>
                </a:solidFill>
                <a:latin typeface="+mj-lt"/>
              </a:rPr>
              <a:t>100 points		Message Origination to 						Section Manager</a:t>
            </a:r>
          </a:p>
          <a:p>
            <a:r>
              <a:rPr lang="en-US" sz="2900" dirty="0">
                <a:solidFill>
                  <a:srgbClr val="FFFF00"/>
                </a:solidFill>
                <a:latin typeface="+mj-lt"/>
              </a:rPr>
              <a:t>10 pts/message	Message Handling	</a:t>
            </a:r>
          </a:p>
          <a:p>
            <a:r>
              <a:rPr lang="en-US" sz="2900" dirty="0">
                <a:solidFill>
                  <a:srgbClr val="00B0F0"/>
                </a:solidFill>
                <a:latin typeface="+mj-lt"/>
              </a:rPr>
              <a:t>100 pts		Satellite QSO</a:t>
            </a:r>
            <a:r>
              <a:rPr lang="en-US" sz="2900" dirty="0">
                <a:solidFill>
                  <a:srgbClr val="FFFF00"/>
                </a:solidFill>
                <a:latin typeface="+mj-lt"/>
              </a:rPr>
              <a:t>	</a:t>
            </a:r>
          </a:p>
          <a:p>
            <a:r>
              <a:rPr lang="en-US" sz="2900" dirty="0">
                <a:solidFill>
                  <a:srgbClr val="FFFF00"/>
                </a:solidFill>
                <a:latin typeface="+mj-lt"/>
              </a:rPr>
              <a:t>100 points		Alternate Power		</a:t>
            </a:r>
          </a:p>
          <a:p>
            <a:r>
              <a:rPr lang="en-US" sz="2900" dirty="0">
                <a:solidFill>
                  <a:srgbClr val="00B0F0"/>
                </a:solidFill>
                <a:latin typeface="+mj-lt"/>
              </a:rPr>
              <a:t>100 points		W1AW Bulletin Reception	partial copy</a:t>
            </a:r>
          </a:p>
          <a:p>
            <a:r>
              <a:rPr lang="en-US" sz="2900" dirty="0">
                <a:latin typeface="+mj-lt"/>
              </a:rPr>
              <a:t>100 points		Educational Activity</a:t>
            </a:r>
          </a:p>
          <a:p>
            <a:r>
              <a:rPr lang="en-US" sz="2900" dirty="0">
                <a:latin typeface="+mj-lt"/>
              </a:rPr>
              <a:t>100 points		Site visit by elected official</a:t>
            </a:r>
          </a:p>
          <a:p>
            <a:r>
              <a:rPr lang="en-US" sz="2900" dirty="0">
                <a:latin typeface="+mj-lt"/>
              </a:rPr>
              <a:t>100 points		Site visit by ARES official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50 points	Web submission		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40 points	Youth participation (2x20)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points	Social Media Promotion		Facebook</a:t>
            </a:r>
          </a:p>
          <a:p>
            <a:r>
              <a:rPr lang="en-US" sz="2900" dirty="0">
                <a:solidFill>
                  <a:srgbClr val="00B050"/>
                </a:solidFill>
                <a:latin typeface="+mj-lt"/>
              </a:rPr>
              <a:t>√ 100 points	Safety Checklist (Class A)</a:t>
            </a: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2007F-4977-4CE3-8B39-1EF1477C10AC}"/>
              </a:ext>
            </a:extLst>
          </p:cNvPr>
          <p:cNvSpPr txBox="1"/>
          <p:nvPr/>
        </p:nvSpPr>
        <p:spPr>
          <a:xfrm>
            <a:off x="1499532" y="89972"/>
            <a:ext cx="1140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Claimed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22B11-4A72-47DA-844A-FB93DF01462E}"/>
              </a:ext>
            </a:extLst>
          </p:cNvPr>
          <p:cNvSpPr txBox="1"/>
          <p:nvPr/>
        </p:nvSpPr>
        <p:spPr>
          <a:xfrm>
            <a:off x="2590800" y="89972"/>
            <a:ext cx="1474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Attempted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498AC-C574-4427-A2B3-AC3972424324}"/>
              </a:ext>
            </a:extLst>
          </p:cNvPr>
          <p:cNvSpPr txBox="1"/>
          <p:nvPr/>
        </p:nvSpPr>
        <p:spPr>
          <a:xfrm>
            <a:off x="4022521" y="89972"/>
            <a:ext cx="1474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eligible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1AFFD-47A0-4782-A33B-AAA1C447FA15}"/>
              </a:ext>
            </a:extLst>
          </p:cNvPr>
          <p:cNvSpPr txBox="1"/>
          <p:nvPr/>
        </p:nvSpPr>
        <p:spPr>
          <a:xfrm>
            <a:off x="5475914" y="89972"/>
            <a:ext cx="216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Try Another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E9383-9638-4BAB-970C-FCDFFF3FFF97}"/>
              </a:ext>
            </a:extLst>
          </p:cNvPr>
          <p:cNvSpPr txBox="1"/>
          <p:nvPr/>
        </p:nvSpPr>
        <p:spPr>
          <a:xfrm>
            <a:off x="702229" y="6291867"/>
            <a:ext cx="3930941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790 Total Bonus Points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8602D2-A714-4E31-8E58-23E17B23A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>
          <a:xfrm>
            <a:off x="6934200" y="2133600"/>
            <a:ext cx="1605792" cy="18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4036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Feedback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D75110C-A36C-44CD-9DF5-D50CAD0A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199"/>
            <a:ext cx="8610600" cy="54865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Went Well</a:t>
            </a:r>
          </a:p>
          <a:p>
            <a:pPr lvl="1"/>
            <a:r>
              <a:rPr lang="en-US" dirty="0">
                <a:latin typeface="+mj-lt"/>
              </a:rPr>
              <a:t>Antenna setup went well</a:t>
            </a:r>
          </a:p>
          <a:p>
            <a:pPr lvl="1"/>
            <a:r>
              <a:rPr lang="en-US" dirty="0">
                <a:latin typeface="+mj-lt"/>
              </a:rPr>
              <a:t>Site had plenty of room and trees for antennas</a:t>
            </a:r>
          </a:p>
          <a:p>
            <a:pPr lvl="1"/>
            <a:r>
              <a:rPr lang="en-US" dirty="0">
                <a:latin typeface="+mj-lt"/>
              </a:rPr>
              <a:t>Paper “cheat sheet” helped for the exchanges</a:t>
            </a:r>
          </a:p>
          <a:p>
            <a:pPr lvl="1"/>
            <a:r>
              <a:rPr lang="en-US" dirty="0">
                <a:latin typeface="+mj-lt"/>
              </a:rPr>
              <a:t>Social aspect was great and food contributions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>
                <a:latin typeface="+mj-lt"/>
              </a:rPr>
              <a:t>Improvements</a:t>
            </a:r>
          </a:p>
          <a:p>
            <a:pPr lvl="1"/>
            <a:r>
              <a:rPr lang="en-US" dirty="0">
                <a:latin typeface="+mj-lt"/>
              </a:rPr>
              <a:t>Build/buy standard club antennas for next year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+mj-lt"/>
              </a:rPr>
              <a:t>Include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lat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/long of location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+mj-lt"/>
              </a:rPr>
              <a:t>Try a location with better cell coverage</a:t>
            </a:r>
          </a:p>
          <a:p>
            <a:pPr lvl="1"/>
            <a:r>
              <a:rPr lang="en-US" dirty="0">
                <a:latin typeface="+mj-lt"/>
              </a:rPr>
              <a:t>Investigate MRS for 2023</a:t>
            </a:r>
          </a:p>
          <a:p>
            <a:pPr lvl="1"/>
            <a:r>
              <a:rPr lang="en-US" dirty="0">
                <a:latin typeface="+mj-lt"/>
              </a:rPr>
              <a:t>Book adjacent sites (5,6,7,8)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+mj-lt"/>
              </a:rPr>
              <a:t>Have a talk in frequency</a:t>
            </a:r>
          </a:p>
          <a:p>
            <a:pPr lvl="1"/>
            <a:endParaRPr lang="en-US" dirty="0">
              <a:solidFill>
                <a:srgbClr val="FFFF00"/>
              </a:solidFill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0" name="Picture 6" descr="Garcelle Yin Yang Tree Wall Art">
            <a:extLst>
              <a:ext uri="{FF2B5EF4-FFF2-40B4-BE49-F238E27FC236}">
                <a16:creationId xmlns:a16="http://schemas.microsoft.com/office/drawing/2014/main" id="{4CC92149-7831-45CD-8FFC-EB1A64E5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84" y="152299"/>
            <a:ext cx="1265339" cy="12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BCAFBB-6B96-8F58-77C9-09A4FC8BE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34" y="527695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031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82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Saturday, June 24 – Sunday, June 25</a:t>
            </a:r>
          </a:p>
          <a:p>
            <a:pPr lvl="1"/>
            <a:r>
              <a:rPr lang="en-US" dirty="0">
                <a:latin typeface="+mj-lt"/>
              </a:rPr>
              <a:t>Noon-noon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work as many stations as possible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ARRL: “…not  contest…” (It sure feels like one)</a:t>
            </a:r>
          </a:p>
          <a:p>
            <a:pPr lvl="1"/>
            <a:r>
              <a:rPr lang="en-US" dirty="0">
                <a:latin typeface="+mj-lt"/>
              </a:rPr>
              <a:t>Learn to operate in abnormal situations in less than optimal conditions</a:t>
            </a:r>
          </a:p>
          <a:p>
            <a:pPr lvl="1"/>
            <a:r>
              <a:rPr lang="en-US" dirty="0">
                <a:latin typeface="+mj-lt"/>
              </a:rPr>
              <a:t>A premium is placed on developing skills to meet the challenges of emergency preparedness as well as to acquaint the general public with the capabilities of Amateur Radio.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+mj-lt"/>
              </a:rPr>
              <a:t>Club members not at the site can still add their score to WØNED!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+mj-lt"/>
              </a:rPr>
              <a:t>Use your own call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+mj-lt"/>
              </a:rPr>
              <a:t>Enter WØNED on submission form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BA840-8309-68A0-CEF8-711B7ED5C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4" y="135971"/>
            <a:ext cx="1952305" cy="14642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39785" y="12192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Class Discussion</a:t>
            </a:r>
          </a:p>
          <a:p>
            <a:pPr lvl="1"/>
            <a:r>
              <a:rPr lang="en-US" dirty="0">
                <a:latin typeface="+mj-lt"/>
              </a:rPr>
              <a:t>Class A Club / non-club portable: Club or a non-club group of three or more persons set up specifically for Field Day. All contacts must be made with transmitter(s) and receiver(s) operating independent of commercial power.</a:t>
            </a:r>
          </a:p>
          <a:p>
            <a:pPr lvl="1"/>
            <a:r>
              <a:rPr lang="en-US" dirty="0">
                <a:latin typeface="+mj-lt"/>
              </a:rPr>
              <a:t>Class D Home stations: Stations operating from permanent or licensed station locations using commercial power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932FB-3F78-A37B-4E7D-5EA252A72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23" y="44577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652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Headcount</a:t>
            </a:r>
          </a:p>
          <a:p>
            <a:pPr lvl="1"/>
            <a:r>
              <a:rPr lang="en-US" dirty="0">
                <a:latin typeface="+mj-lt"/>
              </a:rPr>
              <a:t>Must have 3 transmitters on the air for a portion of the contest</a:t>
            </a:r>
          </a:p>
          <a:p>
            <a:pPr lvl="2"/>
            <a:r>
              <a:rPr lang="en-US" dirty="0">
                <a:latin typeface="+mj-lt"/>
              </a:rPr>
              <a:t>40, 20, 15, 10, 6 meters</a:t>
            </a:r>
          </a:p>
          <a:p>
            <a:pPr lvl="2"/>
            <a:r>
              <a:rPr lang="en-US" dirty="0">
                <a:latin typeface="+mj-lt"/>
              </a:rPr>
              <a:t>Can move around bands as needed</a:t>
            </a:r>
          </a:p>
          <a:p>
            <a:pPr lvl="2"/>
            <a:r>
              <a:rPr lang="en-US" dirty="0">
                <a:latin typeface="+mj-lt"/>
              </a:rPr>
              <a:t>Must not be on same band, same mode, same time</a:t>
            </a:r>
          </a:p>
          <a:p>
            <a:r>
              <a:rPr lang="en-US" dirty="0">
                <a:latin typeface="+mj-lt"/>
              </a:rPr>
              <a:t>Location</a:t>
            </a:r>
          </a:p>
          <a:p>
            <a:pPr lvl="1"/>
            <a:r>
              <a:rPr lang="en-US" dirty="0">
                <a:latin typeface="+mj-lt"/>
              </a:rPr>
              <a:t>Golden Gate Canyon State Park</a:t>
            </a:r>
          </a:p>
          <a:p>
            <a:pPr lvl="2"/>
            <a:r>
              <a:rPr lang="en-US" dirty="0">
                <a:latin typeface="+mj-lt"/>
              </a:rPr>
              <a:t>Use Gap Road Entrance for </a:t>
            </a:r>
            <a:r>
              <a:rPr lang="en-US" dirty="0" err="1">
                <a:latin typeface="+mj-lt"/>
              </a:rPr>
              <a:t>Reverand’s</a:t>
            </a:r>
            <a:r>
              <a:rPr lang="en-US" dirty="0">
                <a:latin typeface="+mj-lt"/>
              </a:rPr>
              <a:t> Ridge Campground; Site 24; Loop B</a:t>
            </a:r>
          </a:p>
          <a:p>
            <a:pPr lvl="2"/>
            <a:r>
              <a:rPr lang="en-US" dirty="0">
                <a:latin typeface="+mj-lt"/>
              </a:rPr>
              <a:t>Fee $10</a:t>
            </a:r>
          </a:p>
          <a:p>
            <a:pPr lvl="1"/>
            <a:r>
              <a:rPr lang="en-US" dirty="0">
                <a:latin typeface="+mj-lt"/>
              </a:rPr>
              <a:t>Start setup Friday, 6/23</a:t>
            </a:r>
          </a:p>
          <a:p>
            <a:pPr lvl="2"/>
            <a:r>
              <a:rPr lang="en-US" dirty="0">
                <a:latin typeface="+mj-lt"/>
              </a:rPr>
              <a:t>…tying off to trees is prohibited…</a:t>
            </a:r>
          </a:p>
          <a:p>
            <a:pPr lvl="2"/>
            <a:r>
              <a:rPr lang="en-US" dirty="0">
                <a:latin typeface="+mj-lt"/>
              </a:rPr>
              <a:t>Supports for wire antenna ends?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D744C-5EBC-A8E4-BF0F-BE90EDDE0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9648"/>
            <a:ext cx="1791982" cy="13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670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Field Day 2023</a:t>
            </a:r>
            <a:br>
              <a:rPr lang="en-US" dirty="0"/>
            </a:br>
            <a:r>
              <a:rPr lang="en-US" sz="3600" dirty="0"/>
              <a:t>Golden Gate Canyon State Park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90BF0A-78ED-91FF-71CF-E15D57C2B89E}"/>
              </a:ext>
            </a:extLst>
          </p:cNvPr>
          <p:cNvGrpSpPr/>
          <p:nvPr/>
        </p:nvGrpSpPr>
        <p:grpSpPr>
          <a:xfrm>
            <a:off x="328063" y="1749183"/>
            <a:ext cx="8725756" cy="4854452"/>
            <a:chOff x="328063" y="1749183"/>
            <a:chExt cx="8725756" cy="48544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744AC8-4680-BABC-3FFB-29A24FBD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63" y="1749183"/>
              <a:ext cx="8646060" cy="485445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00DEBD-C198-F24D-AEA8-CCB536EA30DD}"/>
                </a:ext>
              </a:extLst>
            </p:cNvPr>
            <p:cNvSpPr txBox="1"/>
            <p:nvPr/>
          </p:nvSpPr>
          <p:spPr>
            <a:xfrm>
              <a:off x="1447800" y="3707270"/>
              <a:ext cx="1865959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Access from 119 to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Gap Road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CC9925-DF53-9EFE-CF80-8673A089984E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313759" y="3968880"/>
              <a:ext cx="467892" cy="6972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EC84A0-279E-BCCC-D57C-EFF05209514C}"/>
                </a:ext>
              </a:extLst>
            </p:cNvPr>
            <p:cNvSpPr txBox="1"/>
            <p:nvPr/>
          </p:nvSpPr>
          <p:spPr>
            <a:xfrm>
              <a:off x="6811061" y="2133600"/>
              <a:ext cx="1447832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Campground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 (Park Fee $10)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06DB7C-5B63-04A2-0D3C-EB42813FEFCD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6477000" y="2656820"/>
              <a:ext cx="1057977" cy="118137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C1DC2F-0B83-28A0-4D08-0930D8DC0903}"/>
                </a:ext>
              </a:extLst>
            </p:cNvPr>
            <p:cNvSpPr txBox="1"/>
            <p:nvPr/>
          </p:nvSpPr>
          <p:spPr>
            <a:xfrm>
              <a:off x="3692097" y="2016732"/>
              <a:ext cx="2561920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</a:rPr>
                <a:t>Lat 39.87612 </a:t>
              </a:r>
            </a:p>
            <a:p>
              <a:pPr algn="l"/>
              <a:r>
                <a:rPr lang="en-US" sz="2400" dirty="0">
                  <a:solidFill>
                    <a:schemeClr val="bg1"/>
                  </a:solidFill>
                </a:rPr>
                <a:t>Long -105.44963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536B20-C479-E3A6-1BB8-B87085830E02}"/>
                </a:ext>
              </a:extLst>
            </p:cNvPr>
            <p:cNvSpPr txBox="1"/>
            <p:nvPr/>
          </p:nvSpPr>
          <p:spPr>
            <a:xfrm>
              <a:off x="7456908" y="4786082"/>
              <a:ext cx="1596911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Some Cell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Phone Coverage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30CBD0D-B1C7-4C6A-A5C6-E6334C426E23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7924800" y="4038600"/>
              <a:ext cx="330564" cy="74748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852CC1-890D-2282-5CD9-BA8DA266BB6C}"/>
                </a:ext>
              </a:extLst>
            </p:cNvPr>
            <p:cNvSpPr txBox="1"/>
            <p:nvPr/>
          </p:nvSpPr>
          <p:spPr>
            <a:xfrm>
              <a:off x="4572000" y="5803779"/>
              <a:ext cx="1952779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No RVs on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Mountain Base Road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4FCFF1D-57F9-87E3-3ADE-971F9D8D3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4779" y="5774303"/>
              <a:ext cx="561821" cy="28248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BA58A8-ADF3-EB3E-24AE-430095BD4CD1}"/>
                </a:ext>
              </a:extLst>
            </p:cNvPr>
            <p:cNvSpPr/>
            <p:nvPr/>
          </p:nvSpPr>
          <p:spPr>
            <a:xfrm>
              <a:off x="3942827" y="3824138"/>
              <a:ext cx="2790166" cy="1264842"/>
            </a:xfrm>
            <a:custGeom>
              <a:avLst/>
              <a:gdLst>
                <a:gd name="connsiteX0" fmla="*/ 0 w 2806295"/>
                <a:gd name="connsiteY0" fmla="*/ 169022 h 1264842"/>
                <a:gd name="connsiteX1" fmla="*/ 293614 w 2806295"/>
                <a:gd name="connsiteY1" fmla="*/ 76743 h 1264842"/>
                <a:gd name="connsiteX2" fmla="*/ 578840 w 2806295"/>
                <a:gd name="connsiteY2" fmla="*/ 26409 h 1264842"/>
                <a:gd name="connsiteX3" fmla="*/ 788565 w 2806295"/>
                <a:gd name="connsiteY3" fmla="*/ 1242 h 1264842"/>
                <a:gd name="connsiteX4" fmla="*/ 1023457 w 2806295"/>
                <a:gd name="connsiteY4" fmla="*/ 18020 h 1264842"/>
                <a:gd name="connsiteX5" fmla="*/ 1208014 w 2806295"/>
                <a:gd name="connsiteY5" fmla="*/ 135466 h 1264842"/>
                <a:gd name="connsiteX6" fmla="*/ 1342238 w 2806295"/>
                <a:gd name="connsiteY6" fmla="*/ 286468 h 1264842"/>
                <a:gd name="connsiteX7" fmla="*/ 1635853 w 2806295"/>
                <a:gd name="connsiteY7" fmla="*/ 353579 h 1264842"/>
                <a:gd name="connsiteX8" fmla="*/ 1912690 w 2806295"/>
                <a:gd name="connsiteY8" fmla="*/ 512970 h 1264842"/>
                <a:gd name="connsiteX9" fmla="*/ 2080469 w 2806295"/>
                <a:gd name="connsiteY9" fmla="*/ 773029 h 1264842"/>
                <a:gd name="connsiteX10" fmla="*/ 2348917 w 2806295"/>
                <a:gd name="connsiteY10" fmla="*/ 1016310 h 1264842"/>
                <a:gd name="connsiteX11" fmla="*/ 2491530 w 2806295"/>
                <a:gd name="connsiteY11" fmla="*/ 1091811 h 1264842"/>
                <a:gd name="connsiteX12" fmla="*/ 2625754 w 2806295"/>
                <a:gd name="connsiteY12" fmla="*/ 1234423 h 1264842"/>
                <a:gd name="connsiteX13" fmla="*/ 2793534 w 2806295"/>
                <a:gd name="connsiteY13" fmla="*/ 1234423 h 1264842"/>
                <a:gd name="connsiteX14" fmla="*/ 2785145 w 2806295"/>
                <a:gd name="connsiteY14" fmla="*/ 907253 h 1264842"/>
                <a:gd name="connsiteX15" fmla="*/ 2709644 w 2806295"/>
                <a:gd name="connsiteY15" fmla="*/ 588471 h 12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6295" h="1264842">
                  <a:moveTo>
                    <a:pt x="0" y="169022"/>
                  </a:moveTo>
                  <a:cubicBezTo>
                    <a:pt x="98570" y="134767"/>
                    <a:pt x="197141" y="100512"/>
                    <a:pt x="293614" y="76743"/>
                  </a:cubicBezTo>
                  <a:cubicBezTo>
                    <a:pt x="390087" y="52974"/>
                    <a:pt x="496348" y="38993"/>
                    <a:pt x="578840" y="26409"/>
                  </a:cubicBezTo>
                  <a:cubicBezTo>
                    <a:pt x="661332" y="13825"/>
                    <a:pt x="714462" y="2640"/>
                    <a:pt x="788565" y="1242"/>
                  </a:cubicBezTo>
                  <a:cubicBezTo>
                    <a:pt x="862668" y="-156"/>
                    <a:pt x="953549" y="-4351"/>
                    <a:pt x="1023457" y="18020"/>
                  </a:cubicBezTo>
                  <a:cubicBezTo>
                    <a:pt x="1093365" y="40391"/>
                    <a:pt x="1154884" y="90725"/>
                    <a:pt x="1208014" y="135466"/>
                  </a:cubicBezTo>
                  <a:cubicBezTo>
                    <a:pt x="1261144" y="180207"/>
                    <a:pt x="1270932" y="250116"/>
                    <a:pt x="1342238" y="286468"/>
                  </a:cubicBezTo>
                  <a:cubicBezTo>
                    <a:pt x="1413544" y="322820"/>
                    <a:pt x="1540778" y="315829"/>
                    <a:pt x="1635853" y="353579"/>
                  </a:cubicBezTo>
                  <a:cubicBezTo>
                    <a:pt x="1730928" y="391329"/>
                    <a:pt x="1838587" y="443062"/>
                    <a:pt x="1912690" y="512970"/>
                  </a:cubicBezTo>
                  <a:cubicBezTo>
                    <a:pt x="1986793" y="582878"/>
                    <a:pt x="2007765" y="689139"/>
                    <a:pt x="2080469" y="773029"/>
                  </a:cubicBezTo>
                  <a:cubicBezTo>
                    <a:pt x="2153173" y="856919"/>
                    <a:pt x="2280407" y="963180"/>
                    <a:pt x="2348917" y="1016310"/>
                  </a:cubicBezTo>
                  <a:cubicBezTo>
                    <a:pt x="2417427" y="1069440"/>
                    <a:pt x="2445391" y="1055459"/>
                    <a:pt x="2491530" y="1091811"/>
                  </a:cubicBezTo>
                  <a:cubicBezTo>
                    <a:pt x="2537669" y="1128163"/>
                    <a:pt x="2575420" y="1210654"/>
                    <a:pt x="2625754" y="1234423"/>
                  </a:cubicBezTo>
                  <a:cubicBezTo>
                    <a:pt x="2676088" y="1258192"/>
                    <a:pt x="2766969" y="1288951"/>
                    <a:pt x="2793534" y="1234423"/>
                  </a:cubicBezTo>
                  <a:cubicBezTo>
                    <a:pt x="2820099" y="1179895"/>
                    <a:pt x="2799127" y="1014912"/>
                    <a:pt x="2785145" y="907253"/>
                  </a:cubicBezTo>
                  <a:cubicBezTo>
                    <a:pt x="2771163" y="799594"/>
                    <a:pt x="2740403" y="694032"/>
                    <a:pt x="2709644" y="588471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447524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ars">
      <a:dk1>
        <a:sysClr val="windowText" lastClr="000000"/>
      </a:dk1>
      <a:lt1>
        <a:sysClr val="window" lastClr="FFFFFF"/>
      </a:lt1>
      <a:dk2>
        <a:srgbClr val="D6996C"/>
      </a:dk2>
      <a:lt2>
        <a:srgbClr val="E2CFAA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12519</TotalTime>
  <Words>989</Words>
  <Application>Microsoft Office PowerPoint</Application>
  <PresentationFormat>On-screen Show (4:3)</PresentationFormat>
  <Paragraphs>202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Field Day 2022 Recap</vt:lpstr>
      <vt:lpstr>PowerPoint Presentation</vt:lpstr>
      <vt:lpstr>2022 Bonus Points Recap</vt:lpstr>
      <vt:lpstr>2022 Feedback</vt:lpstr>
      <vt:lpstr>Field Day 2023</vt:lpstr>
      <vt:lpstr>Field Day 2023</vt:lpstr>
      <vt:lpstr>Field Day 2023</vt:lpstr>
      <vt:lpstr>Field Day 2023 Golden Gate Canyon State Park</vt:lpstr>
      <vt:lpstr>Field Day 2023</vt:lpstr>
      <vt:lpstr>Field Day 2023; Site 24</vt:lpstr>
      <vt:lpstr>Field Day 2023; Site 43</vt:lpstr>
      <vt:lpstr>Field Day 2023</vt:lpstr>
      <vt:lpstr>Field Day 2023</vt:lpstr>
      <vt:lpstr>Bonus Points (need owners)</vt:lpstr>
      <vt:lpstr>Attach to Club Banner (link to website)</vt:lpstr>
      <vt:lpstr>CQ Field Day!</vt:lpstr>
      <vt:lpstr>IPRC Party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EDL Overview</dc:title>
  <dc:creator>Lockheed Martin</dc:creator>
  <cp:lastModifiedBy>Sammy Jenkis</cp:lastModifiedBy>
  <cp:revision>507</cp:revision>
  <cp:lastPrinted>2009-02-18T14:47:00Z</cp:lastPrinted>
  <dcterms:created xsi:type="dcterms:W3CDTF">2006-10-27T15:19:07Z</dcterms:created>
  <dcterms:modified xsi:type="dcterms:W3CDTF">2023-05-21T16:49:46Z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1</vt:lpwstr>
  </property>
  <property fmtid="{D5CDD505-2E9C-101B-9397-08002B2CF9AE}" pid="3" name="SensitivityID">
    <vt:lpwstr>0</vt:lpwstr>
  </property>
  <property fmtid="{D5CDD505-2E9C-101B-9397-08002B2CF9AE}" pid="4" name="ThirdParty">
    <vt:lpwstr/>
  </property>
  <property fmtid="{D5CDD505-2E9C-101B-9397-08002B2CF9AE}" pid="5" name="Document Author">
    <vt:lpwstr>ACCT02\sallen19</vt:lpwstr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lpwstr>-1</vt:lpwstr>
  </property>
  <property fmtid="{D5CDD505-2E9C-101B-9397-08002B2CF9AE}" pid="9" name="Allow Footer Overwrite">
    <vt:lpwstr>-1</vt:lpwstr>
  </property>
  <property fmtid="{D5CDD505-2E9C-101B-9397-08002B2CF9AE}" pid="10" name="Multiple Selected">
    <vt:lpwstr>-1</vt:lpwstr>
  </property>
  <property fmtid="{D5CDD505-2E9C-101B-9397-08002B2CF9AE}" pid="11" name="SIPHeaderWording">
    <vt:lpwstr/>
  </property>
  <property fmtid="{D5CDD505-2E9C-101B-9397-08002B2CF9AE}" pid="12" name="SIPLevel">
    <vt:lpwstr>0</vt:lpwstr>
  </property>
</Properties>
</file>